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56" r:id="rId2"/>
    <p:sldId id="259" r:id="rId3"/>
    <p:sldId id="277" r:id="rId4"/>
    <p:sldId id="260" r:id="rId5"/>
    <p:sldId id="261" r:id="rId6"/>
    <p:sldId id="268" r:id="rId7"/>
    <p:sldId id="271" r:id="rId8"/>
    <p:sldId id="269" r:id="rId9"/>
    <p:sldId id="272" r:id="rId10"/>
    <p:sldId id="276" r:id="rId11"/>
    <p:sldId id="275" r:id="rId12"/>
    <p:sldId id="273" r:id="rId13"/>
    <p:sldId id="274" r:id="rId14"/>
    <p:sldId id="263" r:id="rId15"/>
    <p:sldId id="264" r:id="rId16"/>
    <p:sldId id="26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17"/>
    <p:restoredTop sz="66407"/>
  </p:normalViewPr>
  <p:slideViewPr>
    <p:cSldViewPr snapToGrid="0" snapToObjects="1">
      <p:cViewPr varScale="1">
        <p:scale>
          <a:sx n="70" d="100"/>
          <a:sy n="70" d="100"/>
        </p:scale>
        <p:origin x="16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7F408E5-04FF-0545-9BAC-5207CCB8D899}"/>
              </a:ext>
            </a:extLst>
          </p:cNvPr>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A254A10-4AD8-7742-BFA8-DCB5EA34CDCF}"/>
              </a:ext>
            </a:extLst>
          </p:cNvPr>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0FC18FAC-7FEA-204E-8BA5-F2841151408B}" type="datetimeFigureOut">
              <a:rPr lang="en-US" smtClean="0"/>
              <a:t>12/21/18</a:t>
            </a:fld>
            <a:endParaRPr lang="en-US"/>
          </a:p>
        </p:txBody>
      </p:sp>
      <p:sp>
        <p:nvSpPr>
          <p:cNvPr id="4" name="Footer Placeholder 3">
            <a:extLst>
              <a:ext uri="{FF2B5EF4-FFF2-40B4-BE49-F238E27FC236}">
                <a16:creationId xmlns:a16="http://schemas.microsoft.com/office/drawing/2014/main" id="{A928FE09-258D-5A49-BDFC-F740D21D6FE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861EB7D-59D5-9F46-B577-32121F273C5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C06FC3C-27BC-4B47-B075-E2AA3E3BD609}" type="slidenum">
              <a:rPr lang="en-US" smtClean="0"/>
              <a:t>‹#›</a:t>
            </a:fld>
            <a:endParaRPr lang="en-US"/>
          </a:p>
        </p:txBody>
      </p:sp>
    </p:spTree>
    <p:extLst>
      <p:ext uri="{BB962C8B-B14F-4D97-AF65-F5344CB8AC3E}">
        <p14:creationId xmlns:p14="http://schemas.microsoft.com/office/powerpoint/2010/main" val="1840824201"/>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tiff>
</file>

<file path=ppt/media/image3.tiff>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ACC4FCA5-C3EB-DE44-B714-FA1D80B876D8}" type="datetimeFigureOut">
              <a:rPr lang="en-US" smtClean="0"/>
              <a:t>12/21/18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7F4ACC-2575-3F42-A98F-E6F70C0CB3AD}" type="slidenum">
              <a:rPr lang="en-US" smtClean="0"/>
              <a:t>‹#›</a:t>
            </a:fld>
            <a:endParaRPr lang="en-US"/>
          </a:p>
        </p:txBody>
      </p:sp>
    </p:spTree>
    <p:extLst>
      <p:ext uri="{BB962C8B-B14F-4D97-AF65-F5344CB8AC3E}">
        <p14:creationId xmlns:p14="http://schemas.microsoft.com/office/powerpoint/2010/main" val="133468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What do you get when you cross a pirate and a little butter? </a:t>
            </a:r>
            <a:br>
              <a:rPr lang="en-US" dirty="0"/>
            </a:br>
            <a:r>
              <a:rPr lang="en-US" sz="1200" b="0" i="0" u="none" strike="noStrike" kern="1200" dirty="0">
                <a:solidFill>
                  <a:schemeClr val="tx1"/>
                </a:solidFill>
                <a:effectLst/>
                <a:latin typeface="+mn-lt"/>
                <a:ea typeface="+mn-ea"/>
                <a:cs typeface="+mn-cs"/>
              </a:rPr>
              <a:t>A bathroom.</a:t>
            </a:r>
            <a:endParaRPr lang="en-US" dirty="0"/>
          </a:p>
        </p:txBody>
      </p:sp>
      <p:sp>
        <p:nvSpPr>
          <p:cNvPr id="4" name="Slide Number Placeholder 3"/>
          <p:cNvSpPr>
            <a:spLocks noGrp="1"/>
          </p:cNvSpPr>
          <p:nvPr>
            <p:ph type="sldNum" sz="quarter" idx="5"/>
          </p:nvPr>
        </p:nvSpPr>
        <p:spPr/>
        <p:txBody>
          <a:bodyPr/>
          <a:lstStyle/>
          <a:p>
            <a:fld id="{127F4ACC-2575-3F42-A98F-E6F70C0CB3AD}" type="slidenum">
              <a:rPr lang="en-US" smtClean="0"/>
              <a:t>1</a:t>
            </a:fld>
            <a:endParaRPr lang="en-US"/>
          </a:p>
        </p:txBody>
      </p:sp>
    </p:spTree>
    <p:extLst>
      <p:ext uri="{BB962C8B-B14F-4D97-AF65-F5344CB8AC3E}">
        <p14:creationId xmlns:p14="http://schemas.microsoft.com/office/powerpoint/2010/main" val="32757636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7F4ACC-2575-3F42-A98F-E6F70C0CB3AD}" type="slidenum">
              <a:rPr lang="en-US" smtClean="0"/>
              <a:t>10</a:t>
            </a:fld>
            <a:endParaRPr lang="en-US"/>
          </a:p>
        </p:txBody>
      </p:sp>
    </p:spTree>
    <p:extLst>
      <p:ext uri="{BB962C8B-B14F-4D97-AF65-F5344CB8AC3E}">
        <p14:creationId xmlns:p14="http://schemas.microsoft.com/office/powerpoint/2010/main" val="969154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400" b="1" i="0" u="none" strike="noStrike" kern="1200" dirty="0">
                <a:solidFill>
                  <a:schemeClr val="tx1"/>
                </a:solidFill>
                <a:effectLst/>
                <a:latin typeface="+mn-lt"/>
                <a:ea typeface="+mn-ea"/>
                <a:cs typeface="+mn-cs"/>
              </a:rPr>
              <a:t>Latent semantic analysis</a:t>
            </a:r>
            <a:r>
              <a:rPr lang="en-US" sz="1400" b="0" i="0" u="none" strike="noStrike" kern="1200" dirty="0">
                <a:solidFill>
                  <a:schemeClr val="tx1"/>
                </a:solidFill>
                <a:effectLst/>
                <a:latin typeface="+mn-lt"/>
                <a:ea typeface="+mn-ea"/>
                <a:cs typeface="+mn-cs"/>
              </a:rPr>
              <a:t> (LSA) is a technique in natural language processing of analyzing relationships between a set of documents and the terms they contain by producing a set of concepts related to the documents and terms.</a:t>
            </a:r>
            <a:endParaRPr lang="en-US" sz="1400" dirty="0"/>
          </a:p>
        </p:txBody>
      </p:sp>
      <p:sp>
        <p:nvSpPr>
          <p:cNvPr id="4" name="Slide Number Placeholder 3"/>
          <p:cNvSpPr>
            <a:spLocks noGrp="1"/>
          </p:cNvSpPr>
          <p:nvPr>
            <p:ph type="sldNum" sz="quarter" idx="5"/>
          </p:nvPr>
        </p:nvSpPr>
        <p:spPr/>
        <p:txBody>
          <a:bodyPr/>
          <a:lstStyle/>
          <a:p>
            <a:fld id="{127F4ACC-2575-3F42-A98F-E6F70C0CB3AD}" type="slidenum">
              <a:rPr lang="en-US" smtClean="0"/>
              <a:t>11</a:t>
            </a:fld>
            <a:endParaRPr lang="en-US"/>
          </a:p>
        </p:txBody>
      </p:sp>
    </p:spTree>
    <p:extLst>
      <p:ext uri="{BB962C8B-B14F-4D97-AF65-F5344CB8AC3E}">
        <p14:creationId xmlns:p14="http://schemas.microsoft.com/office/powerpoint/2010/main" val="12399140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27F4ACC-2575-3F42-A98F-E6F70C0CB3AD}" type="slidenum">
              <a:rPr lang="en-US" smtClean="0"/>
              <a:t>12</a:t>
            </a:fld>
            <a:endParaRPr lang="en-US"/>
          </a:p>
        </p:txBody>
      </p:sp>
    </p:spTree>
    <p:extLst>
      <p:ext uri="{BB962C8B-B14F-4D97-AF65-F5344CB8AC3E}">
        <p14:creationId xmlns:p14="http://schemas.microsoft.com/office/powerpoint/2010/main" val="3211583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27F4ACC-2575-3F42-A98F-E6F70C0CB3AD}" type="slidenum">
              <a:rPr lang="en-US" smtClean="0"/>
              <a:t>13</a:t>
            </a:fld>
            <a:endParaRPr lang="en-US"/>
          </a:p>
        </p:txBody>
      </p:sp>
    </p:spTree>
    <p:extLst>
      <p:ext uri="{BB962C8B-B14F-4D97-AF65-F5344CB8AC3E}">
        <p14:creationId xmlns:p14="http://schemas.microsoft.com/office/powerpoint/2010/main" val="42006198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4DA679E-FE4A-8B4D-918F-70A261F8614B}" type="slidenum">
              <a:rPr lang="en-US" smtClean="0"/>
              <a:t>14</a:t>
            </a:fld>
            <a:endParaRPr lang="en-US"/>
          </a:p>
        </p:txBody>
      </p:sp>
    </p:spTree>
    <p:extLst>
      <p:ext uri="{BB962C8B-B14F-4D97-AF65-F5344CB8AC3E}">
        <p14:creationId xmlns:p14="http://schemas.microsoft.com/office/powerpoint/2010/main" val="23710421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Admittedly, this was not as high a score that I wanted to achieve. However, I realize that finding the subtle difference between a Joke and an </a:t>
            </a:r>
            <a:r>
              <a:rPr lang="en-US" sz="1200" b="0" i="0" u="none" strike="noStrike" kern="1200" dirty="0" err="1">
                <a:solidFill>
                  <a:schemeClr val="tx1"/>
                </a:solidFill>
                <a:effectLst/>
                <a:latin typeface="+mn-lt"/>
                <a:ea typeface="+mn-ea"/>
                <a:cs typeface="+mn-cs"/>
              </a:rPr>
              <a:t>AntiJoke</a:t>
            </a:r>
            <a:r>
              <a:rPr lang="en-US" sz="1200" b="0" i="0" u="none" strike="noStrike" kern="1200" dirty="0">
                <a:solidFill>
                  <a:schemeClr val="tx1"/>
                </a:solidFill>
                <a:effectLst/>
                <a:latin typeface="+mn-lt"/>
                <a:ea typeface="+mn-ea"/>
                <a:cs typeface="+mn-cs"/>
              </a:rPr>
              <a:t> is something that even we as humans have difficulty explaining or understanding at times. </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The 65% accuracy score tells me that there is definitely some signal that machine learning is picking up, which is a hopeful sign for future endeavors. </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D4DA679E-FE4A-8B4D-918F-70A261F8614B}" type="slidenum">
              <a:rPr lang="en-US" smtClean="0"/>
              <a:t>15</a:t>
            </a:fld>
            <a:endParaRPr lang="en-US"/>
          </a:p>
        </p:txBody>
      </p:sp>
    </p:spTree>
    <p:extLst>
      <p:ext uri="{BB962C8B-B14F-4D97-AF65-F5344CB8AC3E}">
        <p14:creationId xmlns:p14="http://schemas.microsoft.com/office/powerpoint/2010/main" val="2822199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Future steps would be to become more well-versed in the academic literature concerning AI and humor, as well as looking more deeply into NLP as a whole.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Even so, making any machine that could have a decent stab at being funny would be a big step forward. "It's much better than the Turing test," says Williams. "With the Turing test, you've ended up having loads of teams coming up with canned rules to trick you."</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With something like humor, he says, "you've really got to have a deep understanding of the world, how things work, how people work. It's indicative of something that really is intelligent.</a:t>
            </a:r>
          </a:p>
        </p:txBody>
      </p:sp>
      <p:sp>
        <p:nvSpPr>
          <p:cNvPr id="4" name="Slide Number Placeholder 3"/>
          <p:cNvSpPr>
            <a:spLocks noGrp="1"/>
          </p:cNvSpPr>
          <p:nvPr>
            <p:ph type="sldNum" sz="quarter" idx="5"/>
          </p:nvPr>
        </p:nvSpPr>
        <p:spPr/>
        <p:txBody>
          <a:bodyPr/>
          <a:lstStyle/>
          <a:p>
            <a:fld id="{D4DA679E-FE4A-8B4D-918F-70A261F8614B}" type="slidenum">
              <a:rPr lang="en-US" smtClean="0"/>
              <a:t>16</a:t>
            </a:fld>
            <a:endParaRPr lang="en-US"/>
          </a:p>
        </p:txBody>
      </p:sp>
    </p:spTree>
    <p:extLst>
      <p:ext uri="{BB962C8B-B14F-4D97-AF65-F5344CB8AC3E}">
        <p14:creationId xmlns:p14="http://schemas.microsoft.com/office/powerpoint/2010/main" val="2063008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Reddit is a trove of information and data on a plethora of subjects, grouped in what are called "subreddits." </a:t>
            </a:r>
          </a:p>
        </p:txBody>
      </p:sp>
      <p:sp>
        <p:nvSpPr>
          <p:cNvPr id="4" name="Slide Number Placeholder 3"/>
          <p:cNvSpPr>
            <a:spLocks noGrp="1"/>
          </p:cNvSpPr>
          <p:nvPr>
            <p:ph type="sldNum" sz="quarter" idx="5"/>
          </p:nvPr>
        </p:nvSpPr>
        <p:spPr/>
        <p:txBody>
          <a:bodyPr/>
          <a:lstStyle/>
          <a:p>
            <a:fld id="{D4DA679E-FE4A-8B4D-918F-70A261F8614B}" type="slidenum">
              <a:rPr lang="en-US" smtClean="0"/>
              <a:t>2</a:t>
            </a:fld>
            <a:endParaRPr lang="en-US"/>
          </a:p>
        </p:txBody>
      </p:sp>
    </p:spTree>
    <p:extLst>
      <p:ext uri="{BB962C8B-B14F-4D97-AF65-F5344CB8AC3E}">
        <p14:creationId xmlns:p14="http://schemas.microsoft.com/office/powerpoint/2010/main" val="2774023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7F4ACC-2575-3F42-A98F-E6F70C0CB3AD}" type="slidenum">
              <a:rPr lang="en-US" smtClean="0"/>
              <a:t>3</a:t>
            </a:fld>
            <a:endParaRPr lang="en-US"/>
          </a:p>
        </p:txBody>
      </p:sp>
    </p:spTree>
    <p:extLst>
      <p:ext uri="{BB962C8B-B14F-4D97-AF65-F5344CB8AC3E}">
        <p14:creationId xmlns:p14="http://schemas.microsoft.com/office/powerpoint/2010/main" val="2429902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C6D1CC-61D4-CA43-A4E1-BE900F4D43E9}" type="slidenum">
              <a:rPr lang="en-US" smtClean="0"/>
              <a:t>4</a:t>
            </a:fld>
            <a:endParaRPr lang="en-US"/>
          </a:p>
        </p:txBody>
      </p:sp>
    </p:spTree>
    <p:extLst>
      <p:ext uri="{BB962C8B-B14F-4D97-AF65-F5344CB8AC3E}">
        <p14:creationId xmlns:p14="http://schemas.microsoft.com/office/powerpoint/2010/main" val="17898140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DA679E-FE4A-8B4D-918F-70A261F8614B}" type="slidenum">
              <a:rPr lang="en-US" smtClean="0"/>
              <a:t>5</a:t>
            </a:fld>
            <a:endParaRPr lang="en-US"/>
          </a:p>
        </p:txBody>
      </p:sp>
    </p:spTree>
    <p:extLst>
      <p:ext uri="{BB962C8B-B14F-4D97-AF65-F5344CB8AC3E}">
        <p14:creationId xmlns:p14="http://schemas.microsoft.com/office/powerpoint/2010/main" val="38243638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DA679E-FE4A-8B4D-918F-70A261F8614B}" type="slidenum">
              <a:rPr lang="en-US" smtClean="0"/>
              <a:t>6</a:t>
            </a:fld>
            <a:endParaRPr lang="en-US"/>
          </a:p>
        </p:txBody>
      </p:sp>
    </p:spTree>
    <p:extLst>
      <p:ext uri="{BB962C8B-B14F-4D97-AF65-F5344CB8AC3E}">
        <p14:creationId xmlns:p14="http://schemas.microsoft.com/office/powerpoint/2010/main" val="3313062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DA679E-FE4A-8B4D-918F-70A261F8614B}" type="slidenum">
              <a:rPr lang="en-US" smtClean="0"/>
              <a:t>7</a:t>
            </a:fld>
            <a:endParaRPr lang="en-US"/>
          </a:p>
        </p:txBody>
      </p:sp>
    </p:spTree>
    <p:extLst>
      <p:ext uri="{BB962C8B-B14F-4D97-AF65-F5344CB8AC3E}">
        <p14:creationId xmlns:p14="http://schemas.microsoft.com/office/powerpoint/2010/main" val="33508408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DA679E-FE4A-8B4D-918F-70A261F8614B}" type="slidenum">
              <a:rPr lang="en-US" smtClean="0"/>
              <a:t>8</a:t>
            </a:fld>
            <a:endParaRPr lang="en-US"/>
          </a:p>
        </p:txBody>
      </p:sp>
    </p:spTree>
    <p:extLst>
      <p:ext uri="{BB962C8B-B14F-4D97-AF65-F5344CB8AC3E}">
        <p14:creationId xmlns:p14="http://schemas.microsoft.com/office/powerpoint/2010/main" val="21497913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7F4ACC-2575-3F42-A98F-E6F70C0CB3AD}" type="slidenum">
              <a:rPr lang="en-US" smtClean="0"/>
              <a:t>9</a:t>
            </a:fld>
            <a:endParaRPr lang="en-US"/>
          </a:p>
        </p:txBody>
      </p:sp>
    </p:spTree>
    <p:extLst>
      <p:ext uri="{BB962C8B-B14F-4D97-AF65-F5344CB8AC3E}">
        <p14:creationId xmlns:p14="http://schemas.microsoft.com/office/powerpoint/2010/main" val="1865938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6A53F-4856-A744-8E75-D240D4F830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18ABF8-0F23-F641-B708-20F9EF8CBE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6F89DF-A63D-8B46-AB2A-92C2FF6EC358}"/>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5" name="Footer Placeholder 4">
            <a:extLst>
              <a:ext uri="{FF2B5EF4-FFF2-40B4-BE49-F238E27FC236}">
                <a16:creationId xmlns:a16="http://schemas.microsoft.com/office/drawing/2014/main" id="{1B1D90CE-3093-4748-900D-6C00F972FB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29E529-80A6-9C49-851C-E02D0B8CAC88}"/>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5508215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C526D-E03B-F447-8273-C4B04E15324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1507CB7-A680-3542-B030-716568E8B6A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63BAAB-4CF3-4448-A361-1EF6642E5E12}"/>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5" name="Footer Placeholder 4">
            <a:extLst>
              <a:ext uri="{FF2B5EF4-FFF2-40B4-BE49-F238E27FC236}">
                <a16:creationId xmlns:a16="http://schemas.microsoft.com/office/drawing/2014/main" id="{F2C85EAE-3B08-3F47-9A92-BA142D3829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426059-E8A8-2548-9EB9-8D3542B2DE17}"/>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1778662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9EA28C-0A39-2A45-8AFC-C0349D647CD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D35807-D97F-7448-9EBB-E89B5A18F77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4BC842-AD1A-CD45-B6C6-F9690EF82FB6}"/>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5" name="Footer Placeholder 4">
            <a:extLst>
              <a:ext uri="{FF2B5EF4-FFF2-40B4-BE49-F238E27FC236}">
                <a16:creationId xmlns:a16="http://schemas.microsoft.com/office/drawing/2014/main" id="{155AB03D-9B1C-8D4D-BB8E-5DCFC485B4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BF7B64-8564-B84D-8A5E-37C0534FFD8D}"/>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4244852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7057C-9181-BA4E-B084-4ABE405823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E64E9A-8E31-5D43-91A7-D277D744CA6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DCD21C-D109-274C-9E3C-0EF1854AA472}"/>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5" name="Footer Placeholder 4">
            <a:extLst>
              <a:ext uri="{FF2B5EF4-FFF2-40B4-BE49-F238E27FC236}">
                <a16:creationId xmlns:a16="http://schemas.microsoft.com/office/drawing/2014/main" id="{7CAAF1F7-E7F0-4E4F-BC4C-686A685EA4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215ABC-B6B6-6346-B2A1-96BB8EE3E77B}"/>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2247856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CE37C-22EE-1848-B91F-D51E8546E1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B60A62C-811E-5448-9BC3-A840D2BA809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2DBBA12-AA3F-2C4A-A772-4B404E8FB381}"/>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5" name="Footer Placeholder 4">
            <a:extLst>
              <a:ext uri="{FF2B5EF4-FFF2-40B4-BE49-F238E27FC236}">
                <a16:creationId xmlns:a16="http://schemas.microsoft.com/office/drawing/2014/main" id="{CF338412-613F-E645-AE3E-E74F929295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D815F-0613-E346-9DCD-F8822F881BF6}"/>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29653783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2634D0-C5B5-F142-9819-19D2E1FCB0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075242-8C15-4945-85F1-FF1F68D426F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545B2A-C7C7-E046-B92B-798B9CC54DB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F2BDB6F-AF11-8340-9E46-AD21E9EC5F04}"/>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6" name="Footer Placeholder 5">
            <a:extLst>
              <a:ext uri="{FF2B5EF4-FFF2-40B4-BE49-F238E27FC236}">
                <a16:creationId xmlns:a16="http://schemas.microsoft.com/office/drawing/2014/main" id="{73ADFF95-9055-3540-9B33-5F2684D577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6DBCF7-C589-CB43-9924-60563A8E6419}"/>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1542104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1683D-9C5B-4740-AE5F-71CFB3DB37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293042E-47FB-BF48-AF1E-6297341423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A3F30C3-9F43-6043-B5FE-117714143B1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614F596-BB96-864E-B92E-880B967139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617A522-D2A1-4F4F-9521-027659B04DB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32EEC99-207B-B043-AD57-023F793AA638}"/>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8" name="Footer Placeholder 7">
            <a:extLst>
              <a:ext uri="{FF2B5EF4-FFF2-40B4-BE49-F238E27FC236}">
                <a16:creationId xmlns:a16="http://schemas.microsoft.com/office/drawing/2014/main" id="{629E80E8-6F6E-5447-BEBF-6ABC96ED5E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FD7AB3-2912-E842-BC22-22E2040BD3B6}"/>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558712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E76FC-5CB8-8C4A-9083-80B930C0166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491FC4-6781-6244-B5A6-34D2FCB59FA4}"/>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4" name="Footer Placeholder 3">
            <a:extLst>
              <a:ext uri="{FF2B5EF4-FFF2-40B4-BE49-F238E27FC236}">
                <a16:creationId xmlns:a16="http://schemas.microsoft.com/office/drawing/2014/main" id="{1DAAFA36-AAB2-9346-A4D1-5484DBBA4F6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715294-1BE5-5942-A825-9A4CCBBF3747}"/>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1561244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7F7CA0-223A-E749-A309-DBDA8EF2BECF}"/>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3" name="Footer Placeholder 2">
            <a:extLst>
              <a:ext uri="{FF2B5EF4-FFF2-40B4-BE49-F238E27FC236}">
                <a16:creationId xmlns:a16="http://schemas.microsoft.com/office/drawing/2014/main" id="{F8C05C56-F191-A54C-8B75-77F1AAA94B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8FECFC0-0DF5-1C46-BA6A-95C14FC76243}"/>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78688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F13C8-ACFD-6447-8282-73EA7A71D8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FD703C7-3F43-4D48-A146-9041B941D2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3E55971-DE39-174D-ABA5-39A0D93ADB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96185DF-46E3-9040-B3FF-37ADEFFAD13F}"/>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6" name="Footer Placeholder 5">
            <a:extLst>
              <a:ext uri="{FF2B5EF4-FFF2-40B4-BE49-F238E27FC236}">
                <a16:creationId xmlns:a16="http://schemas.microsoft.com/office/drawing/2014/main" id="{1E10F0A5-D035-C348-BB84-D689D2A182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7C0A21-4552-6E4E-AA55-D67234B5FBF5}"/>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1026705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C0C52-209C-004B-B7C4-8F5C21EBC3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881DA87-3817-E546-9132-44D6DD277F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2A6E66A-D3B9-2E4B-992E-7D5151E30C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516BB89-4AFA-F04F-B6EC-3A2971A3643A}"/>
              </a:ext>
            </a:extLst>
          </p:cNvPr>
          <p:cNvSpPr>
            <a:spLocks noGrp="1"/>
          </p:cNvSpPr>
          <p:nvPr>
            <p:ph type="dt" sz="half" idx="10"/>
          </p:nvPr>
        </p:nvSpPr>
        <p:spPr/>
        <p:txBody>
          <a:bodyPr/>
          <a:lstStyle/>
          <a:p>
            <a:fld id="{8013B877-B17C-8E4D-868E-D0BF6168D56D}" type="datetimeFigureOut">
              <a:rPr lang="en-US" smtClean="0"/>
              <a:t>12/21/18</a:t>
            </a:fld>
            <a:endParaRPr lang="en-US"/>
          </a:p>
        </p:txBody>
      </p:sp>
      <p:sp>
        <p:nvSpPr>
          <p:cNvPr id="6" name="Footer Placeholder 5">
            <a:extLst>
              <a:ext uri="{FF2B5EF4-FFF2-40B4-BE49-F238E27FC236}">
                <a16:creationId xmlns:a16="http://schemas.microsoft.com/office/drawing/2014/main" id="{EAF590A9-5A1D-584D-B13B-92088508D5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CAD3CA-69DE-3246-BDBA-B197B98890B6}"/>
              </a:ext>
            </a:extLst>
          </p:cNvPr>
          <p:cNvSpPr>
            <a:spLocks noGrp="1"/>
          </p:cNvSpPr>
          <p:nvPr>
            <p:ph type="sldNum" sz="quarter" idx="12"/>
          </p:nvPr>
        </p:nvSpPr>
        <p:spPr/>
        <p:txBody>
          <a:bodyPr/>
          <a:lstStyle/>
          <a:p>
            <a:fld id="{49BBFD2D-9D44-9745-A1E5-48DE5D7B2921}" type="slidenum">
              <a:rPr lang="en-US" smtClean="0"/>
              <a:t>‹#›</a:t>
            </a:fld>
            <a:endParaRPr lang="en-US"/>
          </a:p>
        </p:txBody>
      </p:sp>
    </p:spTree>
    <p:extLst>
      <p:ext uri="{BB962C8B-B14F-4D97-AF65-F5344CB8AC3E}">
        <p14:creationId xmlns:p14="http://schemas.microsoft.com/office/powerpoint/2010/main" val="3161119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A578FC-D08F-E64E-BE12-69B64BBC89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44D1EAD-9833-1F42-98EC-828DCB5009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2696BD-48BE-5F49-B55A-E2D21F8F67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13B877-B17C-8E4D-868E-D0BF6168D56D}" type="datetimeFigureOut">
              <a:rPr lang="en-US" smtClean="0"/>
              <a:t>12/21/18</a:t>
            </a:fld>
            <a:endParaRPr lang="en-US"/>
          </a:p>
        </p:txBody>
      </p:sp>
      <p:sp>
        <p:nvSpPr>
          <p:cNvPr id="5" name="Footer Placeholder 4">
            <a:extLst>
              <a:ext uri="{FF2B5EF4-FFF2-40B4-BE49-F238E27FC236}">
                <a16:creationId xmlns:a16="http://schemas.microsoft.com/office/drawing/2014/main" id="{E149E11C-8392-084B-94FF-F49C9F3B21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7CED3B-75C9-6946-839C-9EB7057674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BBFD2D-9D44-9745-A1E5-48DE5D7B2921}" type="slidenum">
              <a:rPr lang="en-US" smtClean="0"/>
              <a:t>‹#›</a:t>
            </a:fld>
            <a:endParaRPr lang="en-US"/>
          </a:p>
        </p:txBody>
      </p:sp>
    </p:spTree>
    <p:extLst>
      <p:ext uri="{BB962C8B-B14F-4D97-AF65-F5344CB8AC3E}">
        <p14:creationId xmlns:p14="http://schemas.microsoft.com/office/powerpoint/2010/main" val="24072880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BC9EFE1-D8CB-4668-9980-DB108327A7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6271569"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7CBAE1BD-B8E4-4029-8AA2-C77E4FED986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05FDB34-A74A-474C-B6DB-D86D7E32C6C9}"/>
              </a:ext>
            </a:extLst>
          </p:cNvPr>
          <p:cNvSpPr>
            <a:spLocks noGrp="1"/>
          </p:cNvSpPr>
          <p:nvPr>
            <p:ph type="ctrTitle"/>
          </p:nvPr>
        </p:nvSpPr>
        <p:spPr>
          <a:xfrm>
            <a:off x="6585882" y="4267832"/>
            <a:ext cx="4805996" cy="1401448"/>
          </a:xfrm>
        </p:spPr>
        <p:txBody>
          <a:bodyPr anchor="t">
            <a:normAutofit/>
          </a:bodyPr>
          <a:lstStyle/>
          <a:p>
            <a:pPr algn="l"/>
            <a:r>
              <a:rPr lang="en-US" sz="4100">
                <a:solidFill>
                  <a:srgbClr val="000000"/>
                </a:solidFill>
              </a:rPr>
              <a:t>The Natural Language Processing of Humor</a:t>
            </a:r>
          </a:p>
        </p:txBody>
      </p:sp>
      <p:sp>
        <p:nvSpPr>
          <p:cNvPr id="3" name="Subtitle 2">
            <a:extLst>
              <a:ext uri="{FF2B5EF4-FFF2-40B4-BE49-F238E27FC236}">
                <a16:creationId xmlns:a16="http://schemas.microsoft.com/office/drawing/2014/main" id="{D248EE48-C024-2940-BDDC-4ABF09D8E572}"/>
              </a:ext>
            </a:extLst>
          </p:cNvPr>
          <p:cNvSpPr>
            <a:spLocks noGrp="1"/>
          </p:cNvSpPr>
          <p:nvPr>
            <p:ph type="subTitle" idx="1"/>
          </p:nvPr>
        </p:nvSpPr>
        <p:spPr>
          <a:xfrm>
            <a:off x="6586186" y="3428999"/>
            <a:ext cx="4805691" cy="838831"/>
          </a:xfrm>
        </p:spPr>
        <p:txBody>
          <a:bodyPr anchor="b">
            <a:normAutofit/>
          </a:bodyPr>
          <a:lstStyle/>
          <a:p>
            <a:pPr algn="l"/>
            <a:r>
              <a:rPr lang="en-US" sz="1800">
                <a:solidFill>
                  <a:srgbClr val="000000"/>
                </a:solidFill>
              </a:rPr>
              <a:t>Roy Kim</a:t>
            </a:r>
          </a:p>
        </p:txBody>
      </p:sp>
      <p:sp>
        <p:nvSpPr>
          <p:cNvPr id="20" name="Freeform 49">
            <a:extLst>
              <a:ext uri="{FF2B5EF4-FFF2-40B4-BE49-F238E27FC236}">
                <a16:creationId xmlns:a16="http://schemas.microsoft.com/office/drawing/2014/main" id="{77DA6D33-2D62-458C-BF5D-DBF612FD5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90635"/>
            <a:ext cx="5478085" cy="6276841"/>
          </a:xfrm>
          <a:custGeom>
            <a:avLst/>
            <a:gdLst>
              <a:gd name="connsiteX0" fmla="*/ 2178155 w 5478085"/>
              <a:gd name="connsiteY0" fmla="*/ 0 h 6276841"/>
              <a:gd name="connsiteX1" fmla="*/ 5478085 w 5478085"/>
              <a:gd name="connsiteY1" fmla="*/ 3299930 h 6276841"/>
              <a:gd name="connsiteX2" fmla="*/ 3751098 w 5478085"/>
              <a:gd name="connsiteY2" fmla="*/ 6201577 h 6276841"/>
              <a:gd name="connsiteX3" fmla="*/ 3594858 w 5478085"/>
              <a:gd name="connsiteY3" fmla="*/ 6276841 h 6276841"/>
              <a:gd name="connsiteX4" fmla="*/ 761453 w 5478085"/>
              <a:gd name="connsiteY4" fmla="*/ 6276841 h 6276841"/>
              <a:gd name="connsiteX5" fmla="*/ 605213 w 5478085"/>
              <a:gd name="connsiteY5" fmla="*/ 6201577 h 6276841"/>
              <a:gd name="connsiteX6" fmla="*/ 79093 w 5478085"/>
              <a:gd name="connsiteY6" fmla="*/ 5846317 h 6276841"/>
              <a:gd name="connsiteX7" fmla="*/ 0 w 5478085"/>
              <a:gd name="connsiteY7" fmla="*/ 5774432 h 6276841"/>
              <a:gd name="connsiteX8" fmla="*/ 0 w 5478085"/>
              <a:gd name="connsiteY8" fmla="*/ 825429 h 6276841"/>
              <a:gd name="connsiteX9" fmla="*/ 79093 w 5478085"/>
              <a:gd name="connsiteY9" fmla="*/ 753544 h 6276841"/>
              <a:gd name="connsiteX10" fmla="*/ 2178155 w 5478085"/>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78085" h="6276841">
                <a:moveTo>
                  <a:pt x="2178155" y="0"/>
                </a:moveTo>
                <a:cubicBezTo>
                  <a:pt x="4000656" y="0"/>
                  <a:pt x="5478085" y="1477429"/>
                  <a:pt x="5478085" y="3299930"/>
                </a:cubicBezTo>
                <a:cubicBezTo>
                  <a:pt x="5478085" y="4552900"/>
                  <a:pt x="4779769" y="5642769"/>
                  <a:pt x="3751098" y="6201577"/>
                </a:cubicBezTo>
                <a:lnTo>
                  <a:pt x="3594858" y="6276841"/>
                </a:lnTo>
                <a:lnTo>
                  <a:pt x="761453" y="6276841"/>
                </a:lnTo>
                <a:lnTo>
                  <a:pt x="605213" y="6201577"/>
                </a:lnTo>
                <a:cubicBezTo>
                  <a:pt x="418182" y="6099975"/>
                  <a:pt x="242071" y="5980818"/>
                  <a:pt x="79093" y="5846317"/>
                </a:cubicBezTo>
                <a:lnTo>
                  <a:pt x="0" y="5774432"/>
                </a:lnTo>
                <a:lnTo>
                  <a:pt x="0" y="825429"/>
                </a:lnTo>
                <a:lnTo>
                  <a:pt x="79093" y="753544"/>
                </a:lnTo>
                <a:cubicBezTo>
                  <a:pt x="649516" y="282789"/>
                  <a:pt x="1380811" y="0"/>
                  <a:pt x="2178155"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accent3"/>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33D09C48-68D6-B84B-B217-E2F63C30DEDD}"/>
              </a:ext>
            </a:extLst>
          </p:cNvPr>
          <p:cNvPicPr>
            <a:picLocks noChangeAspect="1"/>
          </p:cNvPicPr>
          <p:nvPr/>
        </p:nvPicPr>
        <p:blipFill rotWithShape="1">
          <a:blip r:embed="rId4">
            <a:alphaModFix/>
            <a:extLst/>
          </a:blip>
          <a:srcRect l="16961" r="20038" b="2"/>
          <a:stretch/>
        </p:blipFill>
        <p:spPr>
          <a:xfrm>
            <a:off x="1" y="770037"/>
            <a:ext cx="5298683" cy="6097438"/>
          </a:xfrm>
          <a:custGeom>
            <a:avLst/>
            <a:gdLst>
              <a:gd name="connsiteX0" fmla="*/ 2178155 w 5298683"/>
              <a:gd name="connsiteY0" fmla="*/ 0 h 6097438"/>
              <a:gd name="connsiteX1" fmla="*/ 5298683 w 5298683"/>
              <a:gd name="connsiteY1" fmla="*/ 3120527 h 6097438"/>
              <a:gd name="connsiteX2" fmla="*/ 3392805 w 5298683"/>
              <a:gd name="connsiteY2" fmla="*/ 5995828 h 6097438"/>
              <a:gd name="connsiteX3" fmla="*/ 3115184 w 5298683"/>
              <a:gd name="connsiteY3" fmla="*/ 6097438 h 6097438"/>
              <a:gd name="connsiteX4" fmla="*/ 1241127 w 5298683"/>
              <a:gd name="connsiteY4" fmla="*/ 6097438 h 6097438"/>
              <a:gd name="connsiteX5" fmla="*/ 963506 w 5298683"/>
              <a:gd name="connsiteY5" fmla="*/ 5995828 h 6097438"/>
              <a:gd name="connsiteX6" fmla="*/ 193210 w 5298683"/>
              <a:gd name="connsiteY6" fmla="*/ 5528477 h 6097438"/>
              <a:gd name="connsiteX7" fmla="*/ 0 w 5298683"/>
              <a:gd name="connsiteY7" fmla="*/ 5352876 h 6097438"/>
              <a:gd name="connsiteX8" fmla="*/ 0 w 5298683"/>
              <a:gd name="connsiteY8" fmla="*/ 888178 h 6097438"/>
              <a:gd name="connsiteX9" fmla="*/ 193210 w 5298683"/>
              <a:gd name="connsiteY9" fmla="*/ 712577 h 6097438"/>
              <a:gd name="connsiteX10" fmla="*/ 2178155 w 5298683"/>
              <a:gd name="connsiteY10" fmla="*/ 0 h 609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98683" h="6097438">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effectLst>
            <a:softEdge rad="0"/>
          </a:effectLst>
        </p:spPr>
      </p:pic>
    </p:spTree>
    <p:extLst>
      <p:ext uri="{BB962C8B-B14F-4D97-AF65-F5344CB8AC3E}">
        <p14:creationId xmlns:p14="http://schemas.microsoft.com/office/powerpoint/2010/main" val="196127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5" name="Freeform 21">
            <a:extLst>
              <a:ext uri="{FF2B5EF4-FFF2-40B4-BE49-F238E27FC236}">
                <a16:creationId xmlns:a16="http://schemas.microsoft.com/office/drawing/2014/main" id="{FEB0B922-A6AE-4089-8B21-F3E1A7709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237586" cy="6858000"/>
          </a:xfrm>
          <a:custGeom>
            <a:avLst/>
            <a:gdLst>
              <a:gd name="connsiteX0" fmla="*/ 0 w 10237586"/>
              <a:gd name="connsiteY0" fmla="*/ 0 h 6858000"/>
              <a:gd name="connsiteX1" fmla="*/ 7061432 w 10237586"/>
              <a:gd name="connsiteY1" fmla="*/ 0 h 6858000"/>
              <a:gd name="connsiteX2" fmla="*/ 10237586 w 10237586"/>
              <a:gd name="connsiteY2" fmla="*/ 6858000 h 6858000"/>
              <a:gd name="connsiteX3" fmla="*/ 0 w 102375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237586" h="6858000">
                <a:moveTo>
                  <a:pt x="0" y="0"/>
                </a:moveTo>
                <a:lnTo>
                  <a:pt x="7061432" y="0"/>
                </a:lnTo>
                <a:lnTo>
                  <a:pt x="10237586" y="6858000"/>
                </a:lnTo>
                <a:lnTo>
                  <a:pt x="0" y="6858000"/>
                </a:lnTo>
                <a:close/>
              </a:path>
            </a:pathLst>
          </a:custGeom>
          <a:solidFill>
            <a:srgbClr val="000000">
              <a:alpha val="4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0">
            <a:extLst>
              <a:ext uri="{FF2B5EF4-FFF2-40B4-BE49-F238E27FC236}">
                <a16:creationId xmlns:a16="http://schemas.microsoft.com/office/drawing/2014/main" id="{C5EB7378-ADA3-4D6E-8E3A-09FAD1478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80336" cy="6858000"/>
          </a:xfrm>
          <a:custGeom>
            <a:avLst/>
            <a:gdLst>
              <a:gd name="connsiteX0" fmla="*/ 0 w 9380336"/>
              <a:gd name="connsiteY0" fmla="*/ 0 h 6858000"/>
              <a:gd name="connsiteX1" fmla="*/ 6204182 w 9380336"/>
              <a:gd name="connsiteY1" fmla="*/ 0 h 6858000"/>
              <a:gd name="connsiteX2" fmla="*/ 9380336 w 9380336"/>
              <a:gd name="connsiteY2" fmla="*/ 6858000 h 6858000"/>
              <a:gd name="connsiteX3" fmla="*/ 0 w 938033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380336" h="6858000">
                <a:moveTo>
                  <a:pt x="0" y="0"/>
                </a:moveTo>
                <a:lnTo>
                  <a:pt x="6204182" y="0"/>
                </a:lnTo>
                <a:lnTo>
                  <a:pt x="9380336" y="6858000"/>
                </a:lnTo>
                <a:lnTo>
                  <a:pt x="0" y="6858000"/>
                </a:lnTo>
                <a:close/>
              </a:path>
            </a:pathLst>
          </a:custGeom>
          <a:solidFill>
            <a:srgbClr val="0000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40E4EF5-9E64-5347-9515-75799723FB53}"/>
              </a:ext>
            </a:extLst>
          </p:cNvPr>
          <p:cNvSpPr>
            <a:spLocks noGrp="1"/>
          </p:cNvSpPr>
          <p:nvPr>
            <p:ph type="title"/>
          </p:nvPr>
        </p:nvSpPr>
        <p:spPr>
          <a:xfrm>
            <a:off x="838200" y="365125"/>
            <a:ext cx="10515600" cy="1325563"/>
          </a:xfrm>
          <a:prstGeom prst="ellipse">
            <a:avLst/>
          </a:prstGeom>
        </p:spPr>
        <p:txBody>
          <a:bodyPr>
            <a:normAutofit/>
          </a:bodyPr>
          <a:lstStyle/>
          <a:p>
            <a:r>
              <a:rPr lang="en-US" sz="3700">
                <a:solidFill>
                  <a:srgbClr val="FFFFFF"/>
                </a:solidFill>
              </a:rPr>
              <a:t>Step 3 Findings / Sentiment Analysis</a:t>
            </a:r>
          </a:p>
        </p:txBody>
      </p:sp>
      <p:sp>
        <p:nvSpPr>
          <p:cNvPr id="10" name="Content Placeholder 9">
            <a:extLst>
              <a:ext uri="{FF2B5EF4-FFF2-40B4-BE49-F238E27FC236}">
                <a16:creationId xmlns:a16="http://schemas.microsoft.com/office/drawing/2014/main" id="{04B206C4-B6CD-423D-A11C-7F5DECD65590}"/>
              </a:ext>
            </a:extLst>
          </p:cNvPr>
          <p:cNvSpPr>
            <a:spLocks noGrp="1"/>
          </p:cNvSpPr>
          <p:nvPr>
            <p:ph idx="1"/>
          </p:nvPr>
        </p:nvSpPr>
        <p:spPr>
          <a:xfrm>
            <a:off x="838200" y="2021249"/>
            <a:ext cx="6545765" cy="4155713"/>
          </a:xfrm>
        </p:spPr>
        <p:txBody>
          <a:bodyPr>
            <a:normAutofit/>
          </a:bodyPr>
          <a:lstStyle/>
          <a:p>
            <a:r>
              <a:rPr lang="en-US" sz="2400" b="1" dirty="0">
                <a:solidFill>
                  <a:srgbClr val="FFFFFF"/>
                </a:solidFill>
              </a:rPr>
              <a:t>VADER </a:t>
            </a:r>
            <a:r>
              <a:rPr lang="en-US" sz="2400" dirty="0">
                <a:solidFill>
                  <a:srgbClr val="FFFFFF"/>
                </a:solidFill>
              </a:rPr>
              <a:t>(Valence Aware Dictionary and </a:t>
            </a:r>
            <a:r>
              <a:rPr lang="en-US" sz="2400" dirty="0" err="1">
                <a:solidFill>
                  <a:srgbClr val="FFFFFF"/>
                </a:solidFill>
              </a:rPr>
              <a:t>sEntiment</a:t>
            </a:r>
            <a:r>
              <a:rPr lang="en-US" sz="2400" dirty="0">
                <a:solidFill>
                  <a:srgbClr val="FFFFFF"/>
                </a:solidFill>
              </a:rPr>
              <a:t> Reasoner) Sentiment Analysis by class</a:t>
            </a:r>
          </a:p>
          <a:p>
            <a:r>
              <a:rPr lang="en-US" sz="2400" dirty="0">
                <a:solidFill>
                  <a:srgbClr val="FFFFFF"/>
                </a:solidFill>
              </a:rPr>
              <a:t>Slightly more negative for class 1 (/r/</a:t>
            </a:r>
            <a:r>
              <a:rPr lang="en-US" sz="2400" dirty="0" err="1">
                <a:solidFill>
                  <a:srgbClr val="FFFFFF"/>
                </a:solidFill>
              </a:rPr>
              <a:t>AntiJokes</a:t>
            </a:r>
            <a:r>
              <a:rPr lang="en-US" sz="2400" dirty="0">
                <a:solidFill>
                  <a:srgbClr val="FFFFFF"/>
                </a:solidFill>
              </a:rPr>
              <a:t>)</a:t>
            </a:r>
          </a:p>
          <a:p>
            <a:r>
              <a:rPr lang="en-US" sz="2400" dirty="0">
                <a:solidFill>
                  <a:srgbClr val="FFFFFF"/>
                </a:solidFill>
              </a:rPr>
              <a:t>Slightly more neutral for class 0 (/r/Jokes)</a:t>
            </a:r>
          </a:p>
        </p:txBody>
      </p:sp>
      <p:pic>
        <p:nvPicPr>
          <p:cNvPr id="8" name="Content Placeholder 4">
            <a:extLst>
              <a:ext uri="{FF2B5EF4-FFF2-40B4-BE49-F238E27FC236}">
                <a16:creationId xmlns:a16="http://schemas.microsoft.com/office/drawing/2014/main" id="{78000DDE-C6EC-AC48-91BB-726819E6F2A6}"/>
              </a:ext>
            </a:extLst>
          </p:cNvPr>
          <p:cNvPicPr>
            <a:picLocks noChangeAspect="1"/>
          </p:cNvPicPr>
          <p:nvPr/>
        </p:nvPicPr>
        <p:blipFill>
          <a:blip r:embed="rId3"/>
          <a:stretch>
            <a:fillRect/>
          </a:stretch>
        </p:blipFill>
        <p:spPr>
          <a:xfrm>
            <a:off x="977046" y="3933822"/>
            <a:ext cx="7696407" cy="2559053"/>
          </a:xfrm>
          <a:prstGeom prst="rect">
            <a:avLst/>
          </a:prstGeom>
        </p:spPr>
      </p:pic>
    </p:spTree>
    <p:extLst>
      <p:ext uri="{BB962C8B-B14F-4D97-AF65-F5344CB8AC3E}">
        <p14:creationId xmlns:p14="http://schemas.microsoft.com/office/powerpoint/2010/main" val="3950301592"/>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ECD726-4315-184A-9010-3D6A21695B6B}"/>
              </a:ext>
            </a:extLst>
          </p:cNvPr>
          <p:cNvSpPr>
            <a:spLocks noGrp="1"/>
          </p:cNvSpPr>
          <p:nvPr>
            <p:ph type="title"/>
          </p:nvPr>
        </p:nvSpPr>
        <p:spPr>
          <a:xfrm>
            <a:off x="556532" y="643467"/>
            <a:ext cx="11210925" cy="744836"/>
          </a:xfrm>
          <a:prstGeom prst="ellipse">
            <a:avLst/>
          </a:prstGeom>
        </p:spPr>
        <p:txBody>
          <a:bodyPr vert="horz" lIns="91440" tIns="45720" rIns="91440" bIns="45720" rtlCol="0" anchor="ctr">
            <a:normAutofit/>
          </a:bodyPr>
          <a:lstStyle/>
          <a:p>
            <a:pPr algn="ctr"/>
            <a:r>
              <a:rPr lang="en-US" sz="3000" kern="1200" dirty="0">
                <a:solidFill>
                  <a:schemeClr val="bg1"/>
                </a:solidFill>
                <a:latin typeface="+mj-lt"/>
                <a:ea typeface="+mj-ea"/>
                <a:cs typeface="+mj-cs"/>
              </a:rPr>
              <a:t>Step 4 Findings / Latent Semantic Analysis</a:t>
            </a:r>
          </a:p>
        </p:txBody>
      </p:sp>
      <p:pic>
        <p:nvPicPr>
          <p:cNvPr id="24" name="Content Placeholder 4">
            <a:extLst>
              <a:ext uri="{FF2B5EF4-FFF2-40B4-BE49-F238E27FC236}">
                <a16:creationId xmlns:a16="http://schemas.microsoft.com/office/drawing/2014/main" id="{C8AB96D0-2879-054F-A4A1-B2EBF6297A95}"/>
              </a:ext>
            </a:extLst>
          </p:cNvPr>
          <p:cNvPicPr>
            <a:picLocks noGrp="1" noChangeAspect="1"/>
          </p:cNvPicPr>
          <p:nvPr>
            <p:ph idx="1"/>
          </p:nvPr>
        </p:nvPicPr>
        <p:blipFill>
          <a:blip r:embed="rId3"/>
          <a:stretch>
            <a:fillRect/>
          </a:stretch>
        </p:blipFill>
        <p:spPr>
          <a:xfrm>
            <a:off x="556532" y="1620363"/>
            <a:ext cx="7639466" cy="4048917"/>
          </a:xfrm>
          <a:prstGeom prst="rect">
            <a:avLst/>
          </a:prstGeom>
        </p:spPr>
      </p:pic>
      <p:sp>
        <p:nvSpPr>
          <p:cNvPr id="6" name="TextBox 5">
            <a:extLst>
              <a:ext uri="{FF2B5EF4-FFF2-40B4-BE49-F238E27FC236}">
                <a16:creationId xmlns:a16="http://schemas.microsoft.com/office/drawing/2014/main" id="{D16E7718-0625-B846-A00C-8E42C3345A76}"/>
              </a:ext>
            </a:extLst>
          </p:cNvPr>
          <p:cNvSpPr txBox="1"/>
          <p:nvPr/>
        </p:nvSpPr>
        <p:spPr>
          <a:xfrm>
            <a:off x="8195998" y="1860830"/>
            <a:ext cx="3988635" cy="4401205"/>
          </a:xfrm>
          <a:prstGeom prst="rect">
            <a:avLst/>
          </a:prstGeom>
          <a:noFill/>
        </p:spPr>
        <p:txBody>
          <a:bodyPr wrap="square" rtlCol="0">
            <a:spAutoFit/>
          </a:bodyPr>
          <a:lstStyle/>
          <a:p>
            <a:pPr marL="285750" indent="-285750">
              <a:buFont typeface="Arial" panose="020B0604020202020204" pitchFamily="34" charset="0"/>
              <a:buChar char="•"/>
            </a:pPr>
            <a:r>
              <a:rPr lang="en-US" sz="2800" dirty="0"/>
              <a:t>Singular Value Decomposition (SVD): 1018 features from TFIDF </a:t>
            </a:r>
            <a:r>
              <a:rPr lang="en-US" sz="2800" dirty="0">
                <a:sym typeface="Wingdings" pitchFamily="2" charset="2"/>
              </a:rPr>
              <a:t> </a:t>
            </a:r>
            <a:r>
              <a:rPr lang="en-US" sz="2800" dirty="0"/>
              <a:t>346 principal components (“topics”)</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Graph of first two components, though not much classification occurring here</a:t>
            </a:r>
          </a:p>
        </p:txBody>
      </p:sp>
    </p:spTree>
    <p:extLst>
      <p:ext uri="{BB962C8B-B14F-4D97-AF65-F5344CB8AC3E}">
        <p14:creationId xmlns:p14="http://schemas.microsoft.com/office/powerpoint/2010/main" val="1371106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alpha val="90000"/>
          </a:schemeClr>
        </a:solidFill>
        <a:effectLst/>
      </p:bgPr>
    </p:bg>
    <p:spTree>
      <p:nvGrpSpPr>
        <p:cNvPr id="1" name=""/>
        <p:cNvGrpSpPr/>
        <p:nvPr/>
      </p:nvGrpSpPr>
      <p:grpSpPr>
        <a:xfrm>
          <a:off x="0" y="0"/>
          <a:ext cx="0" cy="0"/>
          <a:chOff x="0" y="0"/>
          <a:chExt cx="0" cy="0"/>
        </a:xfrm>
      </p:grpSpPr>
      <p:cxnSp>
        <p:nvCxnSpPr>
          <p:cNvPr id="25" name="Straight Connector 2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B64515-853F-BC4D-B3DE-9AE35A4192B7}"/>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000" dirty="0">
                <a:solidFill>
                  <a:srgbClr val="FFFFFF"/>
                </a:solidFill>
              </a:rPr>
              <a:t>Step 4 Findings / Latent Semantic Analysis</a:t>
            </a:r>
          </a:p>
        </p:txBody>
      </p:sp>
      <p:pic>
        <p:nvPicPr>
          <p:cNvPr id="5" name="Content Placeholder 4" descr="A black and silver text&#10;&#10;Description automatically generated">
            <a:extLst>
              <a:ext uri="{FF2B5EF4-FFF2-40B4-BE49-F238E27FC236}">
                <a16:creationId xmlns:a16="http://schemas.microsoft.com/office/drawing/2014/main" id="{F74C0030-7C4D-5440-AF29-EBCCA5BBB729}"/>
              </a:ext>
            </a:extLst>
          </p:cNvPr>
          <p:cNvPicPr>
            <a:picLocks noGrp="1" noChangeAspect="1"/>
          </p:cNvPicPr>
          <p:nvPr>
            <p:ph idx="1"/>
          </p:nvPr>
        </p:nvPicPr>
        <p:blipFill>
          <a:blip r:embed="rId3"/>
          <a:stretch>
            <a:fillRect/>
          </a:stretch>
        </p:blipFill>
        <p:spPr>
          <a:xfrm>
            <a:off x="1973634" y="307731"/>
            <a:ext cx="2148729" cy="3997637"/>
          </a:xfrm>
          <a:prstGeom prst="rect">
            <a:avLst/>
          </a:prstGeom>
        </p:spPr>
      </p:pic>
      <p:pic>
        <p:nvPicPr>
          <p:cNvPr id="7" name="Picture 6" descr="A close up of text on a black background&#10;&#10;Description automatically generated">
            <a:extLst>
              <a:ext uri="{FF2B5EF4-FFF2-40B4-BE49-F238E27FC236}">
                <a16:creationId xmlns:a16="http://schemas.microsoft.com/office/drawing/2014/main" id="{C638738D-A59B-BC43-852A-A5236192D876}"/>
              </a:ext>
            </a:extLst>
          </p:cNvPr>
          <p:cNvPicPr>
            <a:picLocks noChangeAspect="1"/>
          </p:cNvPicPr>
          <p:nvPr/>
        </p:nvPicPr>
        <p:blipFill>
          <a:blip r:embed="rId4"/>
          <a:stretch>
            <a:fillRect/>
          </a:stretch>
        </p:blipFill>
        <p:spPr>
          <a:xfrm>
            <a:off x="8049649" y="307731"/>
            <a:ext cx="2188705" cy="3997637"/>
          </a:xfrm>
          <a:prstGeom prst="rect">
            <a:avLst/>
          </a:prstGeom>
        </p:spPr>
      </p:pic>
      <p:cxnSp>
        <p:nvCxnSpPr>
          <p:cNvPr id="29" name="Straight Connector 2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5981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alpha val="90000"/>
          </a:schemeClr>
        </a:solidFill>
        <a:effectLst/>
      </p:bgPr>
    </p:bg>
    <p:spTree>
      <p:nvGrpSpPr>
        <p:cNvPr id="1" name=""/>
        <p:cNvGrpSpPr/>
        <p:nvPr/>
      </p:nvGrpSpPr>
      <p:grpSpPr>
        <a:xfrm>
          <a:off x="0" y="0"/>
          <a:ext cx="0" cy="0"/>
          <a:chOff x="0" y="0"/>
          <a:chExt cx="0" cy="0"/>
        </a:xfrm>
      </p:grpSpPr>
      <p:cxnSp>
        <p:nvCxnSpPr>
          <p:cNvPr id="33" name="Straight Connector 27">
            <a:extLst>
              <a:ext uri="{FF2B5EF4-FFF2-40B4-BE49-F238E27FC236}">
                <a16:creationId xmlns:a16="http://schemas.microsoft.com/office/drawing/2014/main" id="{99AE2756-0FC4-4155-83E7-58AAAB63E7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5689"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35" name="Rectangle 29">
            <a:extLst>
              <a:ext uri="{FF2B5EF4-FFF2-40B4-BE49-F238E27FC236}">
                <a16:creationId xmlns:a16="http://schemas.microsoft.com/office/drawing/2014/main" id="{247AB924-1B87-43FC-B7C7-B112D5C51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B64515-853F-BC4D-B3DE-9AE35A4192B7}"/>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000">
                <a:solidFill>
                  <a:srgbClr val="FFFFFF"/>
                </a:solidFill>
              </a:rPr>
              <a:t>Step 4 Findings / Latent Semantic Analysis</a:t>
            </a:r>
          </a:p>
        </p:txBody>
      </p:sp>
      <p:pic>
        <p:nvPicPr>
          <p:cNvPr id="10" name="Picture 9" descr="A screenshot of a cell phone screen with text&#10;&#10;Description automatically generated">
            <a:extLst>
              <a:ext uri="{FF2B5EF4-FFF2-40B4-BE49-F238E27FC236}">
                <a16:creationId xmlns:a16="http://schemas.microsoft.com/office/drawing/2014/main" id="{9E9FB20B-F71A-F04B-A8B4-C8F844D98E02}"/>
              </a:ext>
            </a:extLst>
          </p:cNvPr>
          <p:cNvPicPr>
            <a:picLocks noChangeAspect="1"/>
          </p:cNvPicPr>
          <p:nvPr/>
        </p:nvPicPr>
        <p:blipFill>
          <a:blip r:embed="rId3"/>
          <a:stretch>
            <a:fillRect/>
          </a:stretch>
        </p:blipFill>
        <p:spPr>
          <a:xfrm>
            <a:off x="4794090" y="330045"/>
            <a:ext cx="2448552" cy="3997637"/>
          </a:xfrm>
          <a:prstGeom prst="rect">
            <a:avLst/>
          </a:prstGeom>
          <a:solidFill>
            <a:schemeClr val="tx2"/>
          </a:solidFill>
        </p:spPr>
      </p:pic>
      <p:pic>
        <p:nvPicPr>
          <p:cNvPr id="8" name="Picture 7" descr="Screen of a cell phone screen with text&#10;&#10;Description automatically generated">
            <a:extLst>
              <a:ext uri="{FF2B5EF4-FFF2-40B4-BE49-F238E27FC236}">
                <a16:creationId xmlns:a16="http://schemas.microsoft.com/office/drawing/2014/main" id="{468347FF-0B9C-D346-8A8F-CE4E44912302}"/>
              </a:ext>
            </a:extLst>
          </p:cNvPr>
          <p:cNvPicPr>
            <a:picLocks noChangeAspect="1"/>
          </p:cNvPicPr>
          <p:nvPr/>
        </p:nvPicPr>
        <p:blipFill>
          <a:blip r:embed="rId4"/>
          <a:stretch>
            <a:fillRect/>
          </a:stretch>
        </p:blipFill>
        <p:spPr>
          <a:xfrm>
            <a:off x="701630" y="330045"/>
            <a:ext cx="2468541" cy="3997637"/>
          </a:xfrm>
          <a:prstGeom prst="rect">
            <a:avLst/>
          </a:prstGeom>
        </p:spPr>
      </p:pic>
      <p:cxnSp>
        <p:nvCxnSpPr>
          <p:cNvPr id="32" name="Straight Connector 31">
            <a:extLst>
              <a:ext uri="{FF2B5EF4-FFF2-40B4-BE49-F238E27FC236}">
                <a16:creationId xmlns:a16="http://schemas.microsoft.com/office/drawing/2014/main" id="{818DC98F-4057-4645-B948-F604F39A9C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534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12" name="Picture 11" descr="A screenshot of a cell phone screen with text&#10;&#10;Description automatically generated">
            <a:extLst>
              <a:ext uri="{FF2B5EF4-FFF2-40B4-BE49-F238E27FC236}">
                <a16:creationId xmlns:a16="http://schemas.microsoft.com/office/drawing/2014/main" id="{5BA77B36-1192-BE44-BCB1-43572448D3F2}"/>
              </a:ext>
            </a:extLst>
          </p:cNvPr>
          <p:cNvPicPr>
            <a:picLocks noChangeAspect="1"/>
          </p:cNvPicPr>
          <p:nvPr/>
        </p:nvPicPr>
        <p:blipFill>
          <a:blip r:embed="rId5"/>
          <a:stretch>
            <a:fillRect/>
          </a:stretch>
        </p:blipFill>
        <p:spPr>
          <a:xfrm>
            <a:off x="8942404" y="330045"/>
            <a:ext cx="2438558" cy="3997637"/>
          </a:xfrm>
          <a:prstGeom prst="rect">
            <a:avLst/>
          </a:prstGeom>
        </p:spPr>
      </p:pic>
      <p:cxnSp>
        <p:nvCxnSpPr>
          <p:cNvPr id="34" name="Straight Connector 33">
            <a:extLst>
              <a:ext uri="{FF2B5EF4-FFF2-40B4-BE49-F238E27FC236}">
                <a16:creationId xmlns:a16="http://schemas.microsoft.com/office/drawing/2014/main" id="{DAD2B705-4A9B-408D-AA80-4F41045E09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1908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13A63-837E-9F46-992E-D4474D57EE8F}"/>
              </a:ext>
            </a:extLst>
          </p:cNvPr>
          <p:cNvSpPr>
            <a:spLocks noGrp="1"/>
          </p:cNvSpPr>
          <p:nvPr>
            <p:ph type="title"/>
          </p:nvPr>
        </p:nvSpPr>
        <p:spPr>
          <a:xfrm>
            <a:off x="370540" y="387645"/>
            <a:ext cx="9322099" cy="872744"/>
          </a:xfrm>
        </p:spPr>
        <p:txBody>
          <a:bodyPr vert="horz" lIns="91440" tIns="45720" rIns="91440" bIns="45720" rtlCol="0" anchor="t">
            <a:normAutofit fontScale="90000"/>
          </a:bodyPr>
          <a:lstStyle/>
          <a:p>
            <a:r>
              <a:rPr lang="en-US" sz="6000" b="1" dirty="0"/>
              <a:t>Modeling and Conclusion</a:t>
            </a:r>
          </a:p>
        </p:txBody>
      </p:sp>
      <p:sp>
        <p:nvSpPr>
          <p:cNvPr id="7" name="TextBox 6">
            <a:extLst>
              <a:ext uri="{FF2B5EF4-FFF2-40B4-BE49-F238E27FC236}">
                <a16:creationId xmlns:a16="http://schemas.microsoft.com/office/drawing/2014/main" id="{23ABDCDB-E1CF-7D46-9250-C20C2BF31469}"/>
              </a:ext>
            </a:extLst>
          </p:cNvPr>
          <p:cNvSpPr txBox="1"/>
          <p:nvPr/>
        </p:nvSpPr>
        <p:spPr>
          <a:xfrm>
            <a:off x="370540" y="1755648"/>
            <a:ext cx="7027437" cy="4524315"/>
          </a:xfrm>
          <a:prstGeom prst="rect">
            <a:avLst/>
          </a:prstGeom>
          <a:noFill/>
        </p:spPr>
        <p:txBody>
          <a:bodyPr wrap="none" rtlCol="0">
            <a:spAutoFit/>
          </a:bodyPr>
          <a:lstStyle/>
          <a:p>
            <a:r>
              <a:rPr lang="en-US" sz="3600" dirty="0"/>
              <a:t>Baseline accuracy: ~50%</a:t>
            </a:r>
          </a:p>
          <a:p>
            <a:endParaRPr lang="en-US" sz="3600" dirty="0"/>
          </a:p>
          <a:p>
            <a:r>
              <a:rPr lang="en-US" sz="3600" dirty="0"/>
              <a:t>Using SVD features:</a:t>
            </a:r>
          </a:p>
          <a:p>
            <a:r>
              <a:rPr lang="en-US" sz="3600" dirty="0"/>
              <a:t>	- KNN: 59%</a:t>
            </a:r>
          </a:p>
          <a:p>
            <a:endParaRPr lang="en-US" sz="3600" dirty="0"/>
          </a:p>
          <a:p>
            <a:r>
              <a:rPr lang="en-US" sz="3600" dirty="0"/>
              <a:t>Using SVD and </a:t>
            </a:r>
            <a:r>
              <a:rPr lang="en-US" sz="3600" dirty="0" err="1"/>
              <a:t>word_count</a:t>
            </a:r>
            <a:r>
              <a:rPr lang="en-US" sz="3600" dirty="0"/>
              <a:t> features:</a:t>
            </a:r>
          </a:p>
          <a:p>
            <a:r>
              <a:rPr lang="en-US" sz="3600" dirty="0"/>
              <a:t>	- Random Forests: 64%</a:t>
            </a:r>
          </a:p>
          <a:p>
            <a:r>
              <a:rPr lang="en-US" sz="3600" dirty="0"/>
              <a:t>	- Gradient Boosting: 65%</a:t>
            </a:r>
          </a:p>
        </p:txBody>
      </p:sp>
    </p:spTree>
    <p:extLst>
      <p:ext uri="{BB962C8B-B14F-4D97-AF65-F5344CB8AC3E}">
        <p14:creationId xmlns:p14="http://schemas.microsoft.com/office/powerpoint/2010/main" val="929872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203EE-E151-EA45-8C6B-27F6AE52A337}"/>
              </a:ext>
            </a:extLst>
          </p:cNvPr>
          <p:cNvSpPr>
            <a:spLocks noGrp="1"/>
          </p:cNvSpPr>
          <p:nvPr>
            <p:ph type="title"/>
          </p:nvPr>
        </p:nvSpPr>
        <p:spPr>
          <a:xfrm>
            <a:off x="655320" y="365125"/>
            <a:ext cx="5120114" cy="1692794"/>
          </a:xfrm>
        </p:spPr>
        <p:txBody>
          <a:bodyPr>
            <a:normAutofit/>
          </a:bodyPr>
          <a:lstStyle/>
          <a:p>
            <a:r>
              <a:rPr lang="en-US" sz="5400" b="1" dirty="0"/>
              <a:t>Recommended Actions</a:t>
            </a:r>
          </a:p>
        </p:txBody>
      </p:sp>
      <p:cxnSp>
        <p:nvCxnSpPr>
          <p:cNvPr id="9" name="Straight Arrow Connector 8">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F7FAF6F-32E8-0E4A-AB5F-4AE526E023D2}"/>
              </a:ext>
            </a:extLst>
          </p:cNvPr>
          <p:cNvSpPr>
            <a:spLocks noGrp="1"/>
          </p:cNvSpPr>
          <p:nvPr>
            <p:ph idx="1"/>
          </p:nvPr>
        </p:nvSpPr>
        <p:spPr>
          <a:xfrm>
            <a:off x="655321" y="2575034"/>
            <a:ext cx="5120113" cy="3462228"/>
          </a:xfrm>
        </p:spPr>
        <p:txBody>
          <a:bodyPr>
            <a:normAutofit/>
          </a:bodyPr>
          <a:lstStyle/>
          <a:p>
            <a:r>
              <a:rPr lang="en-US" sz="3600" dirty="0"/>
              <a:t>A joke and </a:t>
            </a:r>
            <a:r>
              <a:rPr lang="en-US" sz="3600" dirty="0" err="1"/>
              <a:t>antijoke</a:t>
            </a:r>
            <a:r>
              <a:rPr lang="en-US" sz="3600" dirty="0"/>
              <a:t> is sometimes difficult even for us to differentiate</a:t>
            </a:r>
          </a:p>
          <a:p>
            <a:r>
              <a:rPr lang="en-US" sz="3600" dirty="0"/>
              <a:t>Try different kind of topics in humor (jokes vs. non-joke)</a:t>
            </a:r>
          </a:p>
        </p:txBody>
      </p:sp>
      <p:pic>
        <p:nvPicPr>
          <p:cNvPr id="4" name="Picture 3" descr="A close up of a sign&#13;&#10;&#13;&#10;Description automatically generated">
            <a:extLst>
              <a:ext uri="{FF2B5EF4-FFF2-40B4-BE49-F238E27FC236}">
                <a16:creationId xmlns:a16="http://schemas.microsoft.com/office/drawing/2014/main" id="{E0D832A2-AC26-A84F-B86B-9E883D423C10}"/>
              </a:ext>
            </a:extLst>
          </p:cNvPr>
          <p:cNvPicPr>
            <a:picLocks noChangeAspect="1"/>
          </p:cNvPicPr>
          <p:nvPr/>
        </p:nvPicPr>
        <p:blipFill rotWithShape="1">
          <a:blip r:embed="rId3"/>
          <a:srcRect l="30561" r="17658"/>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1391738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6E6A0-6041-6946-90D2-C0A6CB5C01CC}"/>
              </a:ext>
            </a:extLst>
          </p:cNvPr>
          <p:cNvSpPr>
            <a:spLocks noGrp="1"/>
          </p:cNvSpPr>
          <p:nvPr>
            <p:ph type="title"/>
          </p:nvPr>
        </p:nvSpPr>
        <p:spPr>
          <a:xfrm>
            <a:off x="648929" y="629266"/>
            <a:ext cx="3651467" cy="1676603"/>
          </a:xfrm>
        </p:spPr>
        <p:txBody>
          <a:bodyPr>
            <a:normAutofit/>
          </a:bodyPr>
          <a:lstStyle/>
          <a:p>
            <a:r>
              <a:rPr lang="en-US" b="1"/>
              <a:t>Next Steps / Questions</a:t>
            </a:r>
          </a:p>
        </p:txBody>
      </p:sp>
      <p:sp>
        <p:nvSpPr>
          <p:cNvPr id="3" name="Content Placeholder 2">
            <a:extLst>
              <a:ext uri="{FF2B5EF4-FFF2-40B4-BE49-F238E27FC236}">
                <a16:creationId xmlns:a16="http://schemas.microsoft.com/office/drawing/2014/main" id="{3BDA83CF-40CB-5B40-B651-61E60E4C61F5}"/>
              </a:ext>
            </a:extLst>
          </p:cNvPr>
          <p:cNvSpPr>
            <a:spLocks noGrp="1"/>
          </p:cNvSpPr>
          <p:nvPr>
            <p:ph idx="1"/>
          </p:nvPr>
        </p:nvSpPr>
        <p:spPr>
          <a:xfrm>
            <a:off x="648931" y="2438400"/>
            <a:ext cx="3651466" cy="3785419"/>
          </a:xfrm>
        </p:spPr>
        <p:txBody>
          <a:bodyPr>
            <a:normAutofit fontScale="92500" lnSpcReduction="10000"/>
          </a:bodyPr>
          <a:lstStyle/>
          <a:p>
            <a:r>
              <a:rPr lang="en-US" sz="3200" dirty="0"/>
              <a:t> "Laughter is a special, higher-order function that only humans possess”</a:t>
            </a:r>
          </a:p>
          <a:p>
            <a:pPr marL="0" indent="0">
              <a:buNone/>
            </a:pPr>
            <a:endParaRPr lang="en-US" sz="3200" dirty="0"/>
          </a:p>
          <a:p>
            <a:r>
              <a:rPr lang="en-US" sz="3200" dirty="0"/>
              <a:t>Years, maybe decades, before AI can understand humor as we do</a:t>
            </a:r>
          </a:p>
        </p:txBody>
      </p:sp>
      <p:pic>
        <p:nvPicPr>
          <p:cNvPr id="4" name="Picture 3" descr="A picture containing photo, different, text, showing&#10;&#10;Description automatically generated">
            <a:extLst>
              <a:ext uri="{FF2B5EF4-FFF2-40B4-BE49-F238E27FC236}">
                <a16:creationId xmlns:a16="http://schemas.microsoft.com/office/drawing/2014/main" id="{3D988777-C957-D247-8CB9-CD1FE2150588}"/>
              </a:ext>
            </a:extLst>
          </p:cNvPr>
          <p:cNvPicPr>
            <a:picLocks noChangeAspect="1"/>
          </p:cNvPicPr>
          <p:nvPr/>
        </p:nvPicPr>
        <p:blipFill rotWithShape="1">
          <a:blip r:embed="rId3"/>
          <a:srcRect r="28963" b="-1"/>
          <a:stretch/>
        </p:blipFill>
        <p:spPr>
          <a:xfrm>
            <a:off x="4639056" y="10"/>
            <a:ext cx="7552944" cy="6857990"/>
          </a:xfrm>
          <a:prstGeom prst="rect">
            <a:avLst/>
          </a:prstGeom>
          <a:effectLst/>
        </p:spPr>
      </p:pic>
    </p:spTree>
    <p:extLst>
      <p:ext uri="{BB962C8B-B14F-4D97-AF65-F5344CB8AC3E}">
        <p14:creationId xmlns:p14="http://schemas.microsoft.com/office/powerpoint/2010/main" val="6516317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713F7-18CB-6B44-BA89-127CB50571E4}"/>
              </a:ext>
            </a:extLst>
          </p:cNvPr>
          <p:cNvSpPr>
            <a:spLocks noGrp="1"/>
          </p:cNvSpPr>
          <p:nvPr>
            <p:ph type="title"/>
          </p:nvPr>
        </p:nvSpPr>
        <p:spPr>
          <a:xfrm>
            <a:off x="1136428" y="627564"/>
            <a:ext cx="7474172" cy="1325563"/>
          </a:xfrm>
        </p:spPr>
        <p:txBody>
          <a:bodyPr>
            <a:normAutofit/>
          </a:bodyPr>
          <a:lstStyle/>
          <a:p>
            <a:r>
              <a:rPr lang="en-US" b="1"/>
              <a:t>Background Information</a:t>
            </a:r>
          </a:p>
        </p:txBody>
      </p:sp>
      <p:sp>
        <p:nvSpPr>
          <p:cNvPr id="3" name="Content Placeholder 2">
            <a:extLst>
              <a:ext uri="{FF2B5EF4-FFF2-40B4-BE49-F238E27FC236}">
                <a16:creationId xmlns:a16="http://schemas.microsoft.com/office/drawing/2014/main" id="{00893A45-A173-794B-8E9D-9ED81260D05D}"/>
              </a:ext>
            </a:extLst>
          </p:cNvPr>
          <p:cNvSpPr>
            <a:spLocks noGrp="1"/>
          </p:cNvSpPr>
          <p:nvPr>
            <p:ph idx="1"/>
          </p:nvPr>
        </p:nvSpPr>
        <p:spPr>
          <a:xfrm>
            <a:off x="1136428" y="1953127"/>
            <a:ext cx="7474172" cy="4456499"/>
          </a:xfrm>
        </p:spPr>
        <p:txBody>
          <a:bodyPr anchor="ctr">
            <a:normAutofit/>
          </a:bodyPr>
          <a:lstStyle/>
          <a:p>
            <a:r>
              <a:rPr lang="en-US" dirty="0"/>
              <a:t>"Reddit is an American social news aggregation, web content rating, and discussion website.” (Wikipedia)</a:t>
            </a:r>
          </a:p>
          <a:p>
            <a:r>
              <a:rPr lang="en-US" dirty="0"/>
              <a:t>"Natural language processing (NLP) is a subfield of computer science, information engineering, and artificial intelligence concerned with the interactions between computers and human (natural) languages.” (Wikipedia)</a:t>
            </a:r>
          </a:p>
          <a:p>
            <a:r>
              <a:rPr lang="en-US" dirty="0"/>
              <a:t>Humor is one of the most nuanced and difficult aspects to understand of human language.</a:t>
            </a:r>
          </a:p>
        </p:txBody>
      </p:sp>
      <p:sp>
        <p:nvSpPr>
          <p:cNvPr id="12" name="Rectangle 8">
            <a:extLst>
              <a:ext uri="{FF2B5EF4-FFF2-40B4-BE49-F238E27FC236}">
                <a16:creationId xmlns:a16="http://schemas.microsoft.com/office/drawing/2014/main" id="{59A309A7-1751-4ABE-A3C1-EEC40366A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88880" y="0"/>
            <a:ext cx="2103120" cy="6858000"/>
          </a:xfrm>
          <a:prstGeom prst="rect">
            <a:avLst/>
          </a:prstGeom>
          <a:solidFill>
            <a:srgbClr val="6547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967D8EB6-EAE1-4F9C-B398-83321E2872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5400" y="2358913"/>
            <a:ext cx="2140172" cy="2140172"/>
          </a:xfrm>
          <a:prstGeom prst="ellipse">
            <a:avLst/>
          </a:prstGeom>
          <a:solidFill>
            <a:srgbClr val="FFFFFF"/>
          </a:solidFill>
          <a:ln w="22225">
            <a:solidFill>
              <a:srgbClr val="FF3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A0D097C-839E-DB47-A7D2-40D5B3F1F8DA}"/>
              </a:ext>
            </a:extLst>
          </p:cNvPr>
          <p:cNvPicPr>
            <a:picLocks noChangeAspect="1"/>
          </p:cNvPicPr>
          <p:nvPr/>
        </p:nvPicPr>
        <p:blipFill>
          <a:blip r:embed="rId3"/>
          <a:stretch>
            <a:fillRect/>
          </a:stretch>
        </p:blipFill>
        <p:spPr>
          <a:xfrm>
            <a:off x="9254442" y="3191411"/>
            <a:ext cx="1462088" cy="475178"/>
          </a:xfrm>
          <a:prstGeom prst="rect">
            <a:avLst/>
          </a:prstGeom>
        </p:spPr>
      </p:pic>
    </p:spTree>
    <p:extLst>
      <p:ext uri="{BB962C8B-B14F-4D97-AF65-F5344CB8AC3E}">
        <p14:creationId xmlns:p14="http://schemas.microsoft.com/office/powerpoint/2010/main" val="2996989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9">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4A65CEAB-2DDF-0944-A052-3B93DABF30AD}"/>
              </a:ext>
            </a:extLst>
          </p:cNvPr>
          <p:cNvPicPr>
            <a:picLocks noChangeAspect="1"/>
          </p:cNvPicPr>
          <p:nvPr/>
        </p:nvPicPr>
        <p:blipFill>
          <a:blip r:embed="rId3"/>
          <a:stretch>
            <a:fillRect/>
          </a:stretch>
        </p:blipFill>
        <p:spPr>
          <a:xfrm>
            <a:off x="631128" y="2701676"/>
            <a:ext cx="5294715" cy="1747255"/>
          </a:xfrm>
          <a:prstGeom prst="rect">
            <a:avLst/>
          </a:prstGeom>
        </p:spPr>
      </p:pic>
      <p:sp>
        <p:nvSpPr>
          <p:cNvPr id="6" name="TextBox 5">
            <a:extLst>
              <a:ext uri="{FF2B5EF4-FFF2-40B4-BE49-F238E27FC236}">
                <a16:creationId xmlns:a16="http://schemas.microsoft.com/office/drawing/2014/main" id="{3705D5DE-3DD5-0C4E-91A5-96206C487269}"/>
              </a:ext>
            </a:extLst>
          </p:cNvPr>
          <p:cNvSpPr txBox="1"/>
          <p:nvPr/>
        </p:nvSpPr>
        <p:spPr>
          <a:xfrm>
            <a:off x="1724951" y="1268673"/>
            <a:ext cx="8710013" cy="769441"/>
          </a:xfrm>
          <a:prstGeom prst="rect">
            <a:avLst/>
          </a:prstGeom>
          <a:noFill/>
        </p:spPr>
        <p:txBody>
          <a:bodyPr wrap="none" rtlCol="0">
            <a:spAutoFit/>
          </a:bodyPr>
          <a:lstStyle/>
          <a:p>
            <a:r>
              <a:rPr lang="en-US" sz="4400" dirty="0"/>
              <a:t>Joke 		   	   vs.		 </a:t>
            </a:r>
            <a:r>
              <a:rPr lang="en-US" sz="4400" dirty="0" err="1"/>
              <a:t>AntiJoke</a:t>
            </a:r>
            <a:endParaRPr lang="en-US" sz="4400" dirty="0"/>
          </a:p>
        </p:txBody>
      </p:sp>
      <p:pic>
        <p:nvPicPr>
          <p:cNvPr id="7" name="Picture 6">
            <a:extLst>
              <a:ext uri="{FF2B5EF4-FFF2-40B4-BE49-F238E27FC236}">
                <a16:creationId xmlns:a16="http://schemas.microsoft.com/office/drawing/2014/main" id="{C9AB5C8D-D552-5848-93FD-EFA5E09F3B4B}"/>
              </a:ext>
            </a:extLst>
          </p:cNvPr>
          <p:cNvPicPr>
            <a:picLocks noChangeAspect="1"/>
          </p:cNvPicPr>
          <p:nvPr/>
        </p:nvPicPr>
        <p:blipFill>
          <a:blip r:embed="rId4"/>
          <a:stretch>
            <a:fillRect/>
          </a:stretch>
        </p:blipFill>
        <p:spPr>
          <a:xfrm>
            <a:off x="6558241" y="2701676"/>
            <a:ext cx="4889500" cy="1841500"/>
          </a:xfrm>
          <a:prstGeom prst="rect">
            <a:avLst/>
          </a:prstGeom>
        </p:spPr>
      </p:pic>
    </p:spTree>
    <p:extLst>
      <p:ext uri="{BB962C8B-B14F-4D97-AF65-F5344CB8AC3E}">
        <p14:creationId xmlns:p14="http://schemas.microsoft.com/office/powerpoint/2010/main" val="3467985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212FEF9-23C4-F940-B3CD-638B6120DE30}"/>
              </a:ext>
            </a:extLst>
          </p:cNvPr>
          <p:cNvSpPr/>
          <p:nvPr/>
        </p:nvSpPr>
        <p:spPr>
          <a:xfrm>
            <a:off x="0" y="0"/>
            <a:ext cx="12192000" cy="14256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9F383C-5224-2D4C-AC0C-AB7CD2E8161B}"/>
              </a:ext>
            </a:extLst>
          </p:cNvPr>
          <p:cNvSpPr>
            <a:spLocks noGrp="1"/>
          </p:cNvSpPr>
          <p:nvPr>
            <p:ph type="title"/>
          </p:nvPr>
        </p:nvSpPr>
        <p:spPr>
          <a:xfrm>
            <a:off x="838200" y="365125"/>
            <a:ext cx="10515600" cy="1325563"/>
          </a:xfrm>
        </p:spPr>
        <p:txBody>
          <a:bodyPr>
            <a:normAutofit/>
          </a:bodyPr>
          <a:lstStyle/>
          <a:p>
            <a:r>
              <a:rPr lang="en-US" sz="4800" b="1" dirty="0">
                <a:solidFill>
                  <a:schemeClr val="bg1"/>
                </a:solidFill>
              </a:rPr>
              <a:t>Goal</a:t>
            </a:r>
          </a:p>
        </p:txBody>
      </p:sp>
      <p:sp>
        <p:nvSpPr>
          <p:cNvPr id="4" name="Title 1">
            <a:extLst>
              <a:ext uri="{FF2B5EF4-FFF2-40B4-BE49-F238E27FC236}">
                <a16:creationId xmlns:a16="http://schemas.microsoft.com/office/drawing/2014/main" id="{271C547C-B70A-F440-8522-52A359AB39D4}"/>
              </a:ext>
            </a:extLst>
          </p:cNvPr>
          <p:cNvSpPr txBox="1">
            <a:spLocks/>
          </p:cNvSpPr>
          <p:nvPr/>
        </p:nvSpPr>
        <p:spPr>
          <a:xfrm>
            <a:off x="824346" y="35932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t>Problem Statement</a:t>
            </a:r>
          </a:p>
        </p:txBody>
      </p:sp>
      <p:sp>
        <p:nvSpPr>
          <p:cNvPr id="7" name="TextBox 6">
            <a:extLst>
              <a:ext uri="{FF2B5EF4-FFF2-40B4-BE49-F238E27FC236}">
                <a16:creationId xmlns:a16="http://schemas.microsoft.com/office/drawing/2014/main" id="{6F44BA2F-49E9-A443-A591-7BF204919BDE}"/>
              </a:ext>
            </a:extLst>
          </p:cNvPr>
          <p:cNvSpPr txBox="1"/>
          <p:nvPr/>
        </p:nvSpPr>
        <p:spPr>
          <a:xfrm>
            <a:off x="824345" y="4695569"/>
            <a:ext cx="10753935" cy="1384995"/>
          </a:xfrm>
          <a:prstGeom prst="rect">
            <a:avLst/>
          </a:prstGeom>
          <a:noFill/>
        </p:spPr>
        <p:txBody>
          <a:bodyPr wrap="square" rtlCol="0">
            <a:spAutoFit/>
          </a:bodyPr>
          <a:lstStyle/>
          <a:p>
            <a:r>
              <a:rPr lang="en-US" sz="2800" dirty="0"/>
              <a:t>Using NLP and Classification techniques, can a model be created that predicts that a post belongs to the /r/</a:t>
            </a:r>
            <a:r>
              <a:rPr lang="en-US" sz="2800" dirty="0" err="1"/>
              <a:t>AntiJokes</a:t>
            </a:r>
            <a:r>
              <a:rPr lang="en-US" sz="2800" dirty="0"/>
              <a:t> subreddit correctly with greater accuracy than the baseline of 50%?</a:t>
            </a:r>
          </a:p>
        </p:txBody>
      </p:sp>
      <p:sp>
        <p:nvSpPr>
          <p:cNvPr id="10" name="TextBox 9">
            <a:extLst>
              <a:ext uri="{FF2B5EF4-FFF2-40B4-BE49-F238E27FC236}">
                <a16:creationId xmlns:a16="http://schemas.microsoft.com/office/drawing/2014/main" id="{4FAF4159-B20A-604F-8EC9-52282A921FE8}"/>
              </a:ext>
            </a:extLst>
          </p:cNvPr>
          <p:cNvSpPr txBox="1"/>
          <p:nvPr/>
        </p:nvSpPr>
        <p:spPr>
          <a:xfrm>
            <a:off x="824345" y="1690688"/>
            <a:ext cx="10367319" cy="1938992"/>
          </a:xfrm>
          <a:prstGeom prst="rect">
            <a:avLst/>
          </a:prstGeom>
          <a:noFill/>
        </p:spPr>
        <p:txBody>
          <a:bodyPr wrap="square" rtlCol="0">
            <a:spAutoFit/>
          </a:bodyPr>
          <a:lstStyle/>
          <a:p>
            <a:pPr marL="457200" indent="-457200">
              <a:buAutoNum type="arabicPeriod"/>
            </a:pPr>
            <a:r>
              <a:rPr lang="en-US" sz="2400" dirty="0"/>
              <a:t>Use the Reddit API to extract and analyze the text from two subreddits (</a:t>
            </a:r>
            <a:r>
              <a:rPr lang="en-US" sz="2400" b="1" dirty="0"/>
              <a:t>/r/Jokes</a:t>
            </a:r>
            <a:r>
              <a:rPr lang="en-US" sz="2400" dirty="0"/>
              <a:t> and </a:t>
            </a:r>
            <a:r>
              <a:rPr lang="en-US" sz="2400" b="1" dirty="0"/>
              <a:t>/r/</a:t>
            </a:r>
            <a:r>
              <a:rPr lang="en-US" sz="2400" b="1" dirty="0" err="1"/>
              <a:t>AntiJokes</a:t>
            </a:r>
            <a:r>
              <a:rPr lang="en-US" sz="2400" dirty="0"/>
              <a:t>).</a:t>
            </a:r>
          </a:p>
          <a:p>
            <a:pPr marL="457200" indent="-457200">
              <a:buAutoNum type="arabicPeriod"/>
            </a:pPr>
            <a:r>
              <a:rPr lang="en-US" sz="2400" dirty="0"/>
              <a:t>Use a variety of NLP and classification techniques to preprocess data.</a:t>
            </a:r>
          </a:p>
          <a:p>
            <a:pPr marL="457200" indent="-457200">
              <a:buAutoNum type="arabicPeriod"/>
            </a:pPr>
            <a:r>
              <a:rPr lang="en-US" sz="2400" dirty="0"/>
              <a:t>Build a model to accurately predict what subreddit a post is from. </a:t>
            </a:r>
          </a:p>
          <a:p>
            <a:pPr marL="457200" indent="-457200">
              <a:buAutoNum type="arabicPeriod"/>
            </a:pPr>
            <a:r>
              <a:rPr lang="en-US" sz="2400" dirty="0"/>
              <a:t>Get a glimpse into how machine learning applies itself to humor.</a:t>
            </a:r>
          </a:p>
        </p:txBody>
      </p:sp>
    </p:spTree>
    <p:extLst>
      <p:ext uri="{BB962C8B-B14F-4D97-AF65-F5344CB8AC3E}">
        <p14:creationId xmlns:p14="http://schemas.microsoft.com/office/powerpoint/2010/main" val="2389039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tree in a forest&#13;&#10;&#13;&#10;Description automatically generated">
            <a:extLst>
              <a:ext uri="{FF2B5EF4-FFF2-40B4-BE49-F238E27FC236}">
                <a16:creationId xmlns:a16="http://schemas.microsoft.com/office/drawing/2014/main" id="{3F8C47AE-4873-9440-BDF2-F4DDA4949D7B}"/>
              </a:ext>
            </a:extLst>
          </p:cNvPr>
          <p:cNvPicPr>
            <a:picLocks noChangeAspect="1"/>
          </p:cNvPicPr>
          <p:nvPr/>
        </p:nvPicPr>
        <p:blipFill rotWithShape="1">
          <a:blip r:embed="rId3">
            <a:alphaModFix amt="35000"/>
            <a:extLst/>
          </a:blip>
          <a:srcRect t="10985" b="4746"/>
          <a:stretch/>
        </p:blipFill>
        <p:spPr>
          <a:xfrm>
            <a:off x="20" y="1"/>
            <a:ext cx="12191980" cy="6857999"/>
          </a:xfrm>
          <a:prstGeom prst="rect">
            <a:avLst/>
          </a:prstGeom>
        </p:spPr>
      </p:pic>
      <p:sp>
        <p:nvSpPr>
          <p:cNvPr id="2" name="Title 1">
            <a:extLst>
              <a:ext uri="{FF2B5EF4-FFF2-40B4-BE49-F238E27FC236}">
                <a16:creationId xmlns:a16="http://schemas.microsoft.com/office/drawing/2014/main" id="{CDA8DA05-A55F-FD44-92BC-EB55EF328F1D}"/>
              </a:ext>
            </a:extLst>
          </p:cNvPr>
          <p:cNvSpPr>
            <a:spLocks noGrp="1"/>
          </p:cNvSpPr>
          <p:nvPr>
            <p:ph type="title"/>
          </p:nvPr>
        </p:nvSpPr>
        <p:spPr>
          <a:xfrm>
            <a:off x="838201" y="1065862"/>
            <a:ext cx="3313164" cy="4726276"/>
          </a:xfrm>
        </p:spPr>
        <p:txBody>
          <a:bodyPr>
            <a:normAutofit/>
          </a:bodyPr>
          <a:lstStyle/>
          <a:p>
            <a:pPr algn="r"/>
            <a:r>
              <a:rPr lang="en-US" sz="6000" b="1" dirty="0">
                <a:solidFill>
                  <a:srgbClr val="FFFFFF"/>
                </a:solidFill>
              </a:rPr>
              <a:t>Approach</a:t>
            </a:r>
          </a:p>
        </p:txBody>
      </p:sp>
      <p:cxnSp>
        <p:nvCxnSpPr>
          <p:cNvPr id="15" name="Straight Connector 14">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D6B0B0A-CFEF-514F-A462-64D11003A60F}"/>
              </a:ext>
            </a:extLst>
          </p:cNvPr>
          <p:cNvSpPr>
            <a:spLocks noGrp="1"/>
          </p:cNvSpPr>
          <p:nvPr>
            <p:ph idx="1"/>
          </p:nvPr>
        </p:nvSpPr>
        <p:spPr>
          <a:xfrm>
            <a:off x="5155379" y="438912"/>
            <a:ext cx="6603805" cy="5998464"/>
          </a:xfrm>
        </p:spPr>
        <p:txBody>
          <a:bodyPr anchor="ctr">
            <a:normAutofit/>
          </a:bodyPr>
          <a:lstStyle/>
          <a:p>
            <a:pPr marL="514350" indent="-514350">
              <a:buFont typeface="+mj-lt"/>
              <a:buAutoNum type="arabicPeriod"/>
            </a:pPr>
            <a:r>
              <a:rPr lang="en-US" dirty="0">
                <a:solidFill>
                  <a:srgbClr val="FFFFFF"/>
                </a:solidFill>
              </a:rPr>
              <a:t>Using the Reddit API, extract data observations from /r/Jokes and /r/</a:t>
            </a:r>
            <a:r>
              <a:rPr lang="en-US" dirty="0" err="1">
                <a:solidFill>
                  <a:srgbClr val="FFFFFF"/>
                </a:solidFill>
              </a:rPr>
              <a:t>AntiJokes</a:t>
            </a:r>
            <a:r>
              <a:rPr lang="en-US" dirty="0">
                <a:solidFill>
                  <a:srgbClr val="FFFFFF"/>
                </a:solidFill>
              </a:rPr>
              <a:t> subreddits</a:t>
            </a:r>
          </a:p>
          <a:p>
            <a:pPr marL="514350" indent="-514350">
              <a:buFont typeface="+mj-lt"/>
              <a:buAutoNum type="arabicPeriod"/>
            </a:pPr>
            <a:r>
              <a:rPr lang="en-US" dirty="0">
                <a:solidFill>
                  <a:srgbClr val="FFFFFF"/>
                </a:solidFill>
              </a:rPr>
              <a:t>Clean the extracted data (escape chars)</a:t>
            </a:r>
          </a:p>
          <a:p>
            <a:pPr marL="514350" indent="-514350">
              <a:buFont typeface="+mj-lt"/>
              <a:buAutoNum type="arabicPeriod"/>
            </a:pPr>
            <a:r>
              <a:rPr lang="en-US" dirty="0">
                <a:solidFill>
                  <a:srgbClr val="FFFFFF"/>
                </a:solidFill>
              </a:rPr>
              <a:t>Use NLP techniques to preprocess the data and perform EDA</a:t>
            </a:r>
          </a:p>
          <a:p>
            <a:pPr marL="514350" indent="-514350">
              <a:buFont typeface="+mj-lt"/>
              <a:buAutoNum type="arabicPeriod"/>
            </a:pPr>
            <a:r>
              <a:rPr lang="en-US" dirty="0">
                <a:solidFill>
                  <a:srgbClr val="FFFFFF"/>
                </a:solidFill>
              </a:rPr>
              <a:t>Use Latent Semantic Analysis to understand the relationship drawn between words by machine learning</a:t>
            </a:r>
          </a:p>
          <a:p>
            <a:pPr marL="514350" indent="-514350">
              <a:buFont typeface="+mj-lt"/>
              <a:buAutoNum type="arabicPeriod"/>
            </a:pPr>
            <a:r>
              <a:rPr lang="en-US" dirty="0">
                <a:solidFill>
                  <a:srgbClr val="FFFFFF"/>
                </a:solidFill>
              </a:rPr>
              <a:t>Create classification models (Random Forests and Gradient Boosting)</a:t>
            </a:r>
          </a:p>
          <a:p>
            <a:pPr marL="514350" indent="-514350">
              <a:buFont typeface="+mj-lt"/>
              <a:buAutoNum type="arabicPeriod"/>
            </a:pPr>
            <a:r>
              <a:rPr lang="en-US" dirty="0">
                <a:solidFill>
                  <a:srgbClr val="FFFFFF"/>
                </a:solidFill>
              </a:rPr>
              <a:t>Evaluate performance of models and answer problem statement</a:t>
            </a:r>
          </a:p>
        </p:txBody>
      </p:sp>
      <p:sp>
        <p:nvSpPr>
          <p:cNvPr id="4" name="TextBox 3">
            <a:extLst>
              <a:ext uri="{FF2B5EF4-FFF2-40B4-BE49-F238E27FC236}">
                <a16:creationId xmlns:a16="http://schemas.microsoft.com/office/drawing/2014/main" id="{DBCB6E9B-E588-2246-A404-451D0D979D1F}"/>
              </a:ext>
            </a:extLst>
          </p:cNvPr>
          <p:cNvSpPr txBox="1"/>
          <p:nvPr/>
        </p:nvSpPr>
        <p:spPr>
          <a:xfrm>
            <a:off x="-69273" y="1731818"/>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70853073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7B24F4-9238-2A4E-89E7-D90DFA8061F2}"/>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dirty="0">
                <a:solidFill>
                  <a:schemeClr val="bg1"/>
                </a:solidFill>
                <a:latin typeface="+mj-lt"/>
                <a:ea typeface="+mj-ea"/>
                <a:cs typeface="+mj-cs"/>
              </a:rPr>
              <a:t>Step 1 Findings </a:t>
            </a:r>
            <a:r>
              <a:rPr lang="en-US" sz="3200" b="1" dirty="0">
                <a:solidFill>
                  <a:schemeClr val="bg1"/>
                </a:solidFill>
              </a:rPr>
              <a:t>/ Distribution of Character Count by Class</a:t>
            </a:r>
            <a:endParaRPr lang="en-US" sz="3200" b="1" kern="1200" dirty="0">
              <a:solidFill>
                <a:schemeClr val="bg1"/>
              </a:solidFill>
              <a:latin typeface="+mj-lt"/>
              <a:ea typeface="+mj-ea"/>
              <a:cs typeface="+mj-cs"/>
            </a:endParaRPr>
          </a:p>
        </p:txBody>
      </p:sp>
      <p:pic>
        <p:nvPicPr>
          <p:cNvPr id="6" name="Picture 5" descr="A screenshot of a cell phone&#10;&#10;Description automatically generated">
            <a:extLst>
              <a:ext uri="{FF2B5EF4-FFF2-40B4-BE49-F238E27FC236}">
                <a16:creationId xmlns:a16="http://schemas.microsoft.com/office/drawing/2014/main" id="{CEF520EE-6152-844D-9249-B048F4295630}"/>
              </a:ext>
            </a:extLst>
          </p:cNvPr>
          <p:cNvPicPr>
            <a:picLocks noChangeAspect="1"/>
          </p:cNvPicPr>
          <p:nvPr/>
        </p:nvPicPr>
        <p:blipFill>
          <a:blip r:embed="rId3"/>
          <a:stretch>
            <a:fillRect/>
          </a:stretch>
        </p:blipFill>
        <p:spPr>
          <a:xfrm>
            <a:off x="869578" y="1396588"/>
            <a:ext cx="10452844" cy="5435479"/>
          </a:xfrm>
          <a:prstGeom prst="rect">
            <a:avLst/>
          </a:prstGeom>
        </p:spPr>
      </p:pic>
    </p:spTree>
    <p:extLst>
      <p:ext uri="{BB962C8B-B14F-4D97-AF65-F5344CB8AC3E}">
        <p14:creationId xmlns:p14="http://schemas.microsoft.com/office/powerpoint/2010/main" val="4193843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7B24F4-9238-2A4E-89E7-D90DFA8061F2}"/>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dirty="0">
                <a:solidFill>
                  <a:schemeClr val="bg1"/>
                </a:solidFill>
                <a:latin typeface="+mj-lt"/>
                <a:ea typeface="+mj-ea"/>
                <a:cs typeface="+mj-cs"/>
              </a:rPr>
              <a:t>Step 1 Findings / Distribution of Word Count by Class</a:t>
            </a:r>
          </a:p>
        </p:txBody>
      </p:sp>
      <p:pic>
        <p:nvPicPr>
          <p:cNvPr id="4" name="Picture 3" descr="A screenshot of a cell phone&#13;&#10;&#13;&#10;Description automatically generated">
            <a:extLst>
              <a:ext uri="{FF2B5EF4-FFF2-40B4-BE49-F238E27FC236}">
                <a16:creationId xmlns:a16="http://schemas.microsoft.com/office/drawing/2014/main" id="{0629B662-8BD9-B543-84DB-9B893750B7E2}"/>
              </a:ext>
            </a:extLst>
          </p:cNvPr>
          <p:cNvPicPr>
            <a:picLocks noChangeAspect="1"/>
          </p:cNvPicPr>
          <p:nvPr/>
        </p:nvPicPr>
        <p:blipFill>
          <a:blip r:embed="rId3"/>
          <a:stretch>
            <a:fillRect/>
          </a:stretch>
        </p:blipFill>
        <p:spPr>
          <a:xfrm>
            <a:off x="878722" y="1396588"/>
            <a:ext cx="10434556" cy="5425970"/>
          </a:xfrm>
          <a:prstGeom prst="rect">
            <a:avLst/>
          </a:prstGeom>
        </p:spPr>
      </p:pic>
    </p:spTree>
    <p:extLst>
      <p:ext uri="{BB962C8B-B14F-4D97-AF65-F5344CB8AC3E}">
        <p14:creationId xmlns:p14="http://schemas.microsoft.com/office/powerpoint/2010/main" val="19266471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7B24F4-9238-2A4E-89E7-D90DFA8061F2}"/>
              </a:ext>
            </a:extLst>
          </p:cNvPr>
          <p:cNvSpPr>
            <a:spLocks noGrp="1"/>
          </p:cNvSpPr>
          <p:nvPr>
            <p:ph type="title"/>
          </p:nvPr>
        </p:nvSpPr>
        <p:spPr>
          <a:xfrm>
            <a:off x="674237" y="914400"/>
            <a:ext cx="3657600" cy="2887579"/>
          </a:xfrm>
        </p:spPr>
        <p:txBody>
          <a:bodyPr vert="horz" lIns="91440" tIns="45720" rIns="91440" bIns="45720" rtlCol="0" anchor="b">
            <a:noAutofit/>
          </a:bodyPr>
          <a:lstStyle/>
          <a:p>
            <a:pPr algn="ctr"/>
            <a:r>
              <a:rPr lang="en-US" sz="4000" b="1" kern="1200" dirty="0">
                <a:solidFill>
                  <a:srgbClr val="FFFFFF"/>
                </a:solidFill>
                <a:latin typeface="+mj-lt"/>
                <a:ea typeface="+mj-ea"/>
                <a:cs typeface="+mj-cs"/>
              </a:rPr>
              <a:t>Step 2 Findings / Correlation of Top 20 Most Common Words</a:t>
            </a:r>
          </a:p>
        </p:txBody>
      </p:sp>
      <p:cxnSp>
        <p:nvCxnSpPr>
          <p:cNvPr id="24" name="Straight Connector 23">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10" name="Picture 9" descr="A screenshot of a cell phone&#13;&#10;&#13;&#10;Description automatically generated">
            <a:extLst>
              <a:ext uri="{FF2B5EF4-FFF2-40B4-BE49-F238E27FC236}">
                <a16:creationId xmlns:a16="http://schemas.microsoft.com/office/drawing/2014/main" id="{063585FA-FF35-9645-9B46-9B220B0ACE11}"/>
              </a:ext>
            </a:extLst>
          </p:cNvPr>
          <p:cNvPicPr>
            <a:picLocks noChangeAspect="1"/>
          </p:cNvPicPr>
          <p:nvPr/>
        </p:nvPicPr>
        <p:blipFill>
          <a:blip r:embed="rId3"/>
          <a:stretch>
            <a:fillRect/>
          </a:stretch>
        </p:blipFill>
        <p:spPr>
          <a:xfrm>
            <a:off x="6096000" y="124930"/>
            <a:ext cx="4172959" cy="6608139"/>
          </a:xfrm>
          <a:prstGeom prst="rect">
            <a:avLst/>
          </a:prstGeom>
        </p:spPr>
      </p:pic>
    </p:spTree>
    <p:extLst>
      <p:ext uri="{BB962C8B-B14F-4D97-AF65-F5344CB8AC3E}">
        <p14:creationId xmlns:p14="http://schemas.microsoft.com/office/powerpoint/2010/main" val="2717739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0" name="Freeform 21">
            <a:extLst>
              <a:ext uri="{FF2B5EF4-FFF2-40B4-BE49-F238E27FC236}">
                <a16:creationId xmlns:a16="http://schemas.microsoft.com/office/drawing/2014/main" id="{FEB0B922-A6AE-4089-8B21-F3E1A77093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237586" cy="6858000"/>
          </a:xfrm>
          <a:custGeom>
            <a:avLst/>
            <a:gdLst>
              <a:gd name="connsiteX0" fmla="*/ 0 w 10237586"/>
              <a:gd name="connsiteY0" fmla="*/ 0 h 6858000"/>
              <a:gd name="connsiteX1" fmla="*/ 7061432 w 10237586"/>
              <a:gd name="connsiteY1" fmla="*/ 0 h 6858000"/>
              <a:gd name="connsiteX2" fmla="*/ 10237586 w 10237586"/>
              <a:gd name="connsiteY2" fmla="*/ 6858000 h 6858000"/>
              <a:gd name="connsiteX3" fmla="*/ 0 w 1023758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237586" h="6858000">
                <a:moveTo>
                  <a:pt x="0" y="0"/>
                </a:moveTo>
                <a:lnTo>
                  <a:pt x="7061432" y="0"/>
                </a:lnTo>
                <a:lnTo>
                  <a:pt x="10237586" y="6858000"/>
                </a:lnTo>
                <a:lnTo>
                  <a:pt x="0" y="6858000"/>
                </a:lnTo>
                <a:close/>
              </a:path>
            </a:pathLst>
          </a:custGeom>
          <a:solidFill>
            <a:srgbClr val="000000">
              <a:alpha val="4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0">
            <a:extLst>
              <a:ext uri="{FF2B5EF4-FFF2-40B4-BE49-F238E27FC236}">
                <a16:creationId xmlns:a16="http://schemas.microsoft.com/office/drawing/2014/main" id="{C5EB7378-ADA3-4D6E-8E3A-09FAD1478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380336" cy="6858000"/>
          </a:xfrm>
          <a:custGeom>
            <a:avLst/>
            <a:gdLst>
              <a:gd name="connsiteX0" fmla="*/ 0 w 9380336"/>
              <a:gd name="connsiteY0" fmla="*/ 0 h 6858000"/>
              <a:gd name="connsiteX1" fmla="*/ 6204182 w 9380336"/>
              <a:gd name="connsiteY1" fmla="*/ 0 h 6858000"/>
              <a:gd name="connsiteX2" fmla="*/ 9380336 w 9380336"/>
              <a:gd name="connsiteY2" fmla="*/ 6858000 h 6858000"/>
              <a:gd name="connsiteX3" fmla="*/ 0 w 938033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380336" h="6858000">
                <a:moveTo>
                  <a:pt x="0" y="0"/>
                </a:moveTo>
                <a:lnTo>
                  <a:pt x="6204182" y="0"/>
                </a:lnTo>
                <a:lnTo>
                  <a:pt x="9380336" y="6858000"/>
                </a:lnTo>
                <a:lnTo>
                  <a:pt x="0" y="6858000"/>
                </a:lnTo>
                <a:close/>
              </a:path>
            </a:pathLst>
          </a:custGeom>
          <a:solidFill>
            <a:srgbClr val="00000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40E4EF5-9E64-5347-9515-75799723FB53}"/>
              </a:ext>
            </a:extLst>
          </p:cNvPr>
          <p:cNvSpPr>
            <a:spLocks noGrp="1"/>
          </p:cNvSpPr>
          <p:nvPr>
            <p:ph type="title"/>
          </p:nvPr>
        </p:nvSpPr>
        <p:spPr>
          <a:xfrm>
            <a:off x="838200" y="365125"/>
            <a:ext cx="10515600" cy="1325563"/>
          </a:xfrm>
          <a:prstGeom prst="ellipse">
            <a:avLst/>
          </a:prstGeom>
        </p:spPr>
        <p:txBody>
          <a:bodyPr>
            <a:normAutofit/>
          </a:bodyPr>
          <a:lstStyle/>
          <a:p>
            <a:r>
              <a:rPr lang="en-US" sz="3700">
                <a:solidFill>
                  <a:srgbClr val="FFFFFF"/>
                </a:solidFill>
              </a:rPr>
              <a:t>Step 3 Findings / Sentiment Analysis</a:t>
            </a:r>
          </a:p>
        </p:txBody>
      </p:sp>
      <p:sp>
        <p:nvSpPr>
          <p:cNvPr id="10" name="Content Placeholder 9">
            <a:extLst>
              <a:ext uri="{FF2B5EF4-FFF2-40B4-BE49-F238E27FC236}">
                <a16:creationId xmlns:a16="http://schemas.microsoft.com/office/drawing/2014/main" id="{04B206C4-B6CD-423D-A11C-7F5DECD65590}"/>
              </a:ext>
            </a:extLst>
          </p:cNvPr>
          <p:cNvSpPr>
            <a:spLocks noGrp="1"/>
          </p:cNvSpPr>
          <p:nvPr>
            <p:ph idx="1"/>
          </p:nvPr>
        </p:nvSpPr>
        <p:spPr>
          <a:xfrm>
            <a:off x="838200" y="2021249"/>
            <a:ext cx="6659234" cy="4155713"/>
          </a:xfrm>
        </p:spPr>
        <p:txBody>
          <a:bodyPr>
            <a:normAutofit/>
          </a:bodyPr>
          <a:lstStyle/>
          <a:p>
            <a:r>
              <a:rPr lang="en-US" sz="2400" b="1" dirty="0">
                <a:solidFill>
                  <a:srgbClr val="FFFFFF"/>
                </a:solidFill>
              </a:rPr>
              <a:t>VADER </a:t>
            </a:r>
            <a:r>
              <a:rPr lang="en-US" sz="2400" dirty="0">
                <a:solidFill>
                  <a:srgbClr val="FFFFFF"/>
                </a:solidFill>
              </a:rPr>
              <a:t>(Valence Aware Dictionary and </a:t>
            </a:r>
            <a:r>
              <a:rPr lang="en-US" sz="2400" dirty="0" err="1">
                <a:solidFill>
                  <a:srgbClr val="FFFFFF"/>
                </a:solidFill>
              </a:rPr>
              <a:t>sEntiment</a:t>
            </a:r>
            <a:r>
              <a:rPr lang="en-US" sz="2400" dirty="0">
                <a:solidFill>
                  <a:srgbClr val="FFFFFF"/>
                </a:solidFill>
              </a:rPr>
              <a:t> Reasoner) Sentiment Analysis by class</a:t>
            </a:r>
          </a:p>
          <a:p>
            <a:r>
              <a:rPr lang="en-US" sz="2400" dirty="0">
                <a:solidFill>
                  <a:srgbClr val="FFFFFF"/>
                </a:solidFill>
              </a:rPr>
              <a:t>Slightly more negative for class 1 (/r/</a:t>
            </a:r>
            <a:r>
              <a:rPr lang="en-US" sz="2400" dirty="0" err="1">
                <a:solidFill>
                  <a:srgbClr val="FFFFFF"/>
                </a:solidFill>
              </a:rPr>
              <a:t>AntiJokes</a:t>
            </a:r>
            <a:r>
              <a:rPr lang="en-US" sz="2400" dirty="0">
                <a:solidFill>
                  <a:srgbClr val="FFFFFF"/>
                </a:solidFill>
              </a:rPr>
              <a:t>)</a:t>
            </a:r>
          </a:p>
          <a:p>
            <a:r>
              <a:rPr lang="en-US" sz="2400" dirty="0">
                <a:solidFill>
                  <a:srgbClr val="FFFFFF"/>
                </a:solidFill>
              </a:rPr>
              <a:t>Slightly more neutral for class 0 (/r/Jokes)</a:t>
            </a:r>
          </a:p>
        </p:txBody>
      </p:sp>
      <p:pic>
        <p:nvPicPr>
          <p:cNvPr id="6" name="Picture 5">
            <a:extLst>
              <a:ext uri="{FF2B5EF4-FFF2-40B4-BE49-F238E27FC236}">
                <a16:creationId xmlns:a16="http://schemas.microsoft.com/office/drawing/2014/main" id="{3ACE913E-1EAA-9D4B-9126-16C58BB5C898}"/>
              </a:ext>
            </a:extLst>
          </p:cNvPr>
          <p:cNvPicPr>
            <a:picLocks noChangeAspect="1"/>
          </p:cNvPicPr>
          <p:nvPr/>
        </p:nvPicPr>
        <p:blipFill>
          <a:blip r:embed="rId3"/>
          <a:stretch>
            <a:fillRect/>
          </a:stretch>
        </p:blipFill>
        <p:spPr>
          <a:xfrm>
            <a:off x="7951723" y="1906693"/>
            <a:ext cx="3740140" cy="4155712"/>
          </a:xfrm>
          <a:prstGeom prst="rect">
            <a:avLst/>
          </a:prstGeom>
        </p:spPr>
      </p:pic>
      <p:pic>
        <p:nvPicPr>
          <p:cNvPr id="8" name="Content Placeholder 4">
            <a:extLst>
              <a:ext uri="{FF2B5EF4-FFF2-40B4-BE49-F238E27FC236}">
                <a16:creationId xmlns:a16="http://schemas.microsoft.com/office/drawing/2014/main" id="{78000DDE-C6EC-AC48-91BB-726819E6F2A6}"/>
              </a:ext>
            </a:extLst>
          </p:cNvPr>
          <p:cNvPicPr>
            <a:picLocks noChangeAspect="1"/>
          </p:cNvPicPr>
          <p:nvPr/>
        </p:nvPicPr>
        <p:blipFill>
          <a:blip r:embed="rId4"/>
          <a:stretch>
            <a:fillRect/>
          </a:stretch>
        </p:blipFill>
        <p:spPr>
          <a:xfrm>
            <a:off x="971847" y="4138065"/>
            <a:ext cx="6132025" cy="2038897"/>
          </a:xfrm>
          <a:prstGeom prst="rect">
            <a:avLst/>
          </a:prstGeom>
        </p:spPr>
      </p:pic>
    </p:spTree>
    <p:extLst>
      <p:ext uri="{BB962C8B-B14F-4D97-AF65-F5344CB8AC3E}">
        <p14:creationId xmlns:p14="http://schemas.microsoft.com/office/powerpoint/2010/main" val="180349063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709</Words>
  <Application>Microsoft Macintosh PowerPoint</Application>
  <PresentationFormat>Widescreen</PresentationFormat>
  <Paragraphs>78</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The Natural Language Processing of Humor</vt:lpstr>
      <vt:lpstr>Background Information</vt:lpstr>
      <vt:lpstr>PowerPoint Presentation</vt:lpstr>
      <vt:lpstr>Goal</vt:lpstr>
      <vt:lpstr>Approach</vt:lpstr>
      <vt:lpstr>Step 1 Findings / Distribution of Character Count by Class</vt:lpstr>
      <vt:lpstr>Step 1 Findings / Distribution of Word Count by Class</vt:lpstr>
      <vt:lpstr>Step 2 Findings / Correlation of Top 20 Most Common Words</vt:lpstr>
      <vt:lpstr>Step 3 Findings / Sentiment Analysis</vt:lpstr>
      <vt:lpstr>Step 3 Findings / Sentiment Analysis</vt:lpstr>
      <vt:lpstr>Step 4 Findings / Latent Semantic Analysis</vt:lpstr>
      <vt:lpstr>Step 4 Findings / Latent Semantic Analysis</vt:lpstr>
      <vt:lpstr>Step 4 Findings / Latent Semantic Analysis</vt:lpstr>
      <vt:lpstr>Modeling and Conclusion</vt:lpstr>
      <vt:lpstr>Recommended Actions</vt:lpstr>
      <vt:lpstr>Next Steps /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Natural Language Processing of Humor</dc:title>
  <dc:creator>Microsoft Office User</dc:creator>
  <cp:lastModifiedBy>Microsoft Office User</cp:lastModifiedBy>
  <cp:revision>5</cp:revision>
  <cp:lastPrinted>2018-12-21T17:20:49Z</cp:lastPrinted>
  <dcterms:created xsi:type="dcterms:W3CDTF">2018-12-21T09:43:52Z</dcterms:created>
  <dcterms:modified xsi:type="dcterms:W3CDTF">2018-12-21T18:03:37Z</dcterms:modified>
</cp:coreProperties>
</file>